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x="18288000" cy="10287000"/>
  <p:notesSz cx="6858000" cy="9144000"/>
  <p:embeddedFontLst>
    <p:embeddedFont>
      <p:font typeface="Noto Sans T Chinese" charset="1" panose="020B0500000000000000"/>
      <p:regular r:id="rId28"/>
    </p:embeddedFont>
    <p:embeddedFont>
      <p:font typeface="Noto Sans T Chinese Bold" charset="1" panose="020B0800000000000000"/>
      <p:regular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1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3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5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Relationship Id="rId3" Target="../media/image27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Relationship Id="rId3" Target="../media/image29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Relationship Id="rId3" Target="../media/image32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Relationship Id="rId3" Target="../media/image34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png" Type="http://schemas.openxmlformats.org/officeDocument/2006/relationships/image"/><Relationship Id="rId3" Target="../media/image36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Relationship Id="rId4" Target="../media/image6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png" Type="http://schemas.openxmlformats.org/officeDocument/2006/relationships/image"/><Relationship Id="rId4" Target="../media/image12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0"/>
            <a:ext cx="18288000" cy="6243439"/>
          </a:xfrm>
          <a:prstGeom prst="rect">
            <a:avLst/>
          </a:prstGeom>
          <a:solidFill>
            <a:srgbClr val="F1F1F1"/>
          </a:solidFill>
        </p:spPr>
      </p:sp>
      <p:grpSp>
        <p:nvGrpSpPr>
          <p:cNvPr name="Group 3" id="3"/>
          <p:cNvGrpSpPr/>
          <p:nvPr/>
        </p:nvGrpSpPr>
        <p:grpSpPr>
          <a:xfrm rot="0">
            <a:off x="12089143" y="2653258"/>
            <a:ext cx="4376118" cy="771670"/>
            <a:chOff x="0" y="0"/>
            <a:chExt cx="5834825" cy="1028893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5834825" cy="1028893"/>
              <a:chOff x="0" y="0"/>
              <a:chExt cx="5359237" cy="945029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5360507" cy="945029"/>
              </a:xfrm>
              <a:custGeom>
                <a:avLst/>
                <a:gdLst/>
                <a:ahLst/>
                <a:cxnLst/>
                <a:rect r="r" b="b" t="t" l="l"/>
                <a:pathLst>
                  <a:path h="945029" w="5360507">
                    <a:moveTo>
                      <a:pt x="4806787" y="945029"/>
                    </a:moveTo>
                    <a:lnTo>
                      <a:pt x="553720" y="945029"/>
                    </a:lnTo>
                    <a:cubicBezTo>
                      <a:pt x="247650" y="945029"/>
                      <a:pt x="0" y="733433"/>
                      <a:pt x="0" y="473042"/>
                    </a:cubicBezTo>
                    <a:cubicBezTo>
                      <a:pt x="0" y="211567"/>
                      <a:pt x="247650" y="0"/>
                      <a:pt x="553720" y="0"/>
                    </a:cubicBezTo>
                    <a:lnTo>
                      <a:pt x="4806787" y="0"/>
                    </a:lnTo>
                    <a:cubicBezTo>
                      <a:pt x="5112857" y="0"/>
                      <a:pt x="5360507" y="211567"/>
                      <a:pt x="5360507" y="473042"/>
                    </a:cubicBezTo>
                    <a:cubicBezTo>
                      <a:pt x="5359237" y="733433"/>
                      <a:pt x="5111587" y="945029"/>
                      <a:pt x="4806787" y="945029"/>
                    </a:cubicBezTo>
                    <a:close/>
                  </a:path>
                </a:pathLst>
              </a:custGeom>
              <a:solidFill>
                <a:srgbClr val="FA643F"/>
              </a:solidFill>
            </p:spPr>
          </p:sp>
        </p:grpSp>
        <p:sp>
          <p:nvSpPr>
            <p:cNvPr name="TextBox 6" id="6"/>
            <p:cNvSpPr txBox="true"/>
            <p:nvPr/>
          </p:nvSpPr>
          <p:spPr>
            <a:xfrm rot="0">
              <a:off x="536214" y="264301"/>
              <a:ext cx="4762396" cy="4621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43"/>
                </a:lnSpc>
              </a:pPr>
              <a:r>
                <a:rPr lang="en-US" sz="2102">
                  <a:solidFill>
                    <a:srgbClr val="FFFFFF"/>
                  </a:solidFill>
                  <a:latin typeface="Noto Sans T Chinese"/>
                  <a:ea typeface="Noto Sans T Chinese"/>
                  <a:cs typeface="Noto Sans T Chinese"/>
                  <a:sym typeface="Noto Sans T Chinese"/>
                </a:rPr>
                <a:t>數據協作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0266090" y="7628372"/>
            <a:ext cx="6199171" cy="756169"/>
            <a:chOff x="0" y="0"/>
            <a:chExt cx="8265562" cy="1008225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417040"/>
              <a:ext cx="8265562" cy="59118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779"/>
                </a:lnSpc>
                <a:spcBef>
                  <a:spcPct val="0"/>
                </a:spcBef>
              </a:pPr>
              <a:r>
                <a:rPr lang="en-US" sz="2700">
                  <a:solidFill>
                    <a:srgbClr val="000000"/>
                  </a:solidFill>
                  <a:latin typeface="Noto Sans T Chinese Bold"/>
                  <a:ea typeface="Noto Sans T Chinese Bold"/>
                  <a:cs typeface="Noto Sans T Chinese Bold"/>
                  <a:sym typeface="Noto Sans T Chinese Bold"/>
                </a:rPr>
                <a:t>指導老師 王啟樺</a:t>
              </a:r>
            </a:p>
          </p:txBody>
        </p:sp>
        <p:sp>
          <p:nvSpPr>
            <p:cNvPr name="AutoShape 9" id="9"/>
            <p:cNvSpPr/>
            <p:nvPr/>
          </p:nvSpPr>
          <p:spPr>
            <a:xfrm>
              <a:off x="0" y="12700"/>
              <a:ext cx="8265562" cy="0"/>
            </a:xfrm>
            <a:prstGeom prst="line">
              <a:avLst/>
            </a:prstGeom>
            <a:ln cap="flat" w="25400">
              <a:solidFill>
                <a:srgbClr val="FA643F"/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TextBox 10" id="10"/>
          <p:cNvSpPr txBox="true"/>
          <p:nvPr/>
        </p:nvSpPr>
        <p:spPr>
          <a:xfrm rot="0">
            <a:off x="1822739" y="2021259"/>
            <a:ext cx="9139911" cy="1422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999"/>
              </a:lnSpc>
            </a:pPr>
            <a:r>
              <a:rPr lang="en-US" sz="9999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潛在客戶分析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822739" y="1262926"/>
            <a:ext cx="567361" cy="355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49"/>
              </a:lnSpc>
            </a:pPr>
            <a:r>
              <a:rPr lang="en-US" sz="2499">
                <a:solidFill>
                  <a:srgbClr val="FA643F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02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1822739" y="7628372"/>
            <a:ext cx="6199171" cy="1238084"/>
            <a:chOff x="0" y="0"/>
            <a:chExt cx="8265562" cy="1650778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1166485"/>
              <a:ext cx="8265562" cy="4842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079"/>
                </a:lnSpc>
                <a:spcBef>
                  <a:spcPct val="0"/>
                </a:spcBef>
              </a:pP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417040"/>
              <a:ext cx="8265562" cy="59118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779"/>
                </a:lnSpc>
                <a:spcBef>
                  <a:spcPct val="0"/>
                </a:spcBef>
              </a:pPr>
              <a:r>
                <a:rPr lang="en-US" sz="2700">
                  <a:solidFill>
                    <a:srgbClr val="000000"/>
                  </a:solidFill>
                  <a:latin typeface="Noto Sans T Chinese Bold"/>
                  <a:ea typeface="Noto Sans T Chinese Bold"/>
                  <a:cs typeface="Noto Sans T Chinese Bold"/>
                  <a:sym typeface="Noto Sans T Chinese Bold"/>
                </a:rPr>
                <a:t>巖昀叡</a:t>
              </a:r>
            </a:p>
          </p:txBody>
        </p:sp>
        <p:sp>
          <p:nvSpPr>
            <p:cNvPr name="AutoShape 15" id="15"/>
            <p:cNvSpPr/>
            <p:nvPr/>
          </p:nvSpPr>
          <p:spPr>
            <a:xfrm>
              <a:off x="0" y="12700"/>
              <a:ext cx="8265562" cy="0"/>
            </a:xfrm>
            <a:prstGeom prst="line">
              <a:avLst/>
            </a:prstGeom>
            <a:ln cap="flat" w="25400">
              <a:solidFill>
                <a:srgbClr val="FA643F"/>
              </a:solidFill>
              <a:prstDash val="solid"/>
              <a:headEnd type="none" len="sm" w="sm"/>
              <a:tailEnd type="none" len="sm" w="sm"/>
            </a:ln>
          </p:spPr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66666" y="1391780"/>
            <a:ext cx="16754667" cy="7503439"/>
          </a:xfrm>
          <a:custGeom>
            <a:avLst/>
            <a:gdLst/>
            <a:ahLst/>
            <a:cxnLst/>
            <a:rect r="r" b="b" t="t" l="l"/>
            <a:pathLst>
              <a:path h="7503439" w="16754667">
                <a:moveTo>
                  <a:pt x="0" y="0"/>
                </a:moveTo>
                <a:lnTo>
                  <a:pt x="16754668" y="0"/>
                </a:lnTo>
                <a:lnTo>
                  <a:pt x="16754668" y="7503440"/>
                </a:lnTo>
                <a:lnTo>
                  <a:pt x="0" y="75034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76019" y="2782242"/>
            <a:ext cx="8884492" cy="6905673"/>
          </a:xfrm>
          <a:custGeom>
            <a:avLst/>
            <a:gdLst/>
            <a:ahLst/>
            <a:cxnLst/>
            <a:rect r="r" b="b" t="t" l="l"/>
            <a:pathLst>
              <a:path h="6905673" w="8884492">
                <a:moveTo>
                  <a:pt x="0" y="0"/>
                </a:moveTo>
                <a:lnTo>
                  <a:pt x="8884492" y="0"/>
                </a:lnTo>
                <a:lnTo>
                  <a:pt x="8884492" y="6905674"/>
                </a:lnTo>
                <a:lnTo>
                  <a:pt x="0" y="69056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160511" y="2782242"/>
            <a:ext cx="8851471" cy="6905673"/>
          </a:xfrm>
          <a:custGeom>
            <a:avLst/>
            <a:gdLst/>
            <a:ahLst/>
            <a:cxnLst/>
            <a:rect r="r" b="b" t="t" l="l"/>
            <a:pathLst>
              <a:path h="6905673" w="8851471">
                <a:moveTo>
                  <a:pt x="0" y="0"/>
                </a:moveTo>
                <a:lnTo>
                  <a:pt x="8851470" y="0"/>
                </a:lnTo>
                <a:lnTo>
                  <a:pt x="8851470" y="6905674"/>
                </a:lnTo>
                <a:lnTo>
                  <a:pt x="0" y="690567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4798937" y="557946"/>
            <a:ext cx="8690127" cy="1776298"/>
            <a:chOff x="0" y="0"/>
            <a:chExt cx="6555957" cy="134006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555956" cy="1340065"/>
            </a:xfrm>
            <a:custGeom>
              <a:avLst/>
              <a:gdLst/>
              <a:ahLst/>
              <a:cxnLst/>
              <a:rect r="r" b="b" t="t" l="l"/>
              <a:pathLst>
                <a:path h="1340065" w="6555956">
                  <a:moveTo>
                    <a:pt x="26727" y="0"/>
                  </a:moveTo>
                  <a:lnTo>
                    <a:pt x="6529230" y="0"/>
                  </a:lnTo>
                  <a:cubicBezTo>
                    <a:pt x="6536318" y="0"/>
                    <a:pt x="6543116" y="2816"/>
                    <a:pt x="6548128" y="7828"/>
                  </a:cubicBezTo>
                  <a:cubicBezTo>
                    <a:pt x="6553140" y="12840"/>
                    <a:pt x="6555956" y="19638"/>
                    <a:pt x="6555956" y="26727"/>
                  </a:cubicBezTo>
                  <a:lnTo>
                    <a:pt x="6555956" y="1313338"/>
                  </a:lnTo>
                  <a:cubicBezTo>
                    <a:pt x="6555956" y="1320427"/>
                    <a:pt x="6553140" y="1327225"/>
                    <a:pt x="6548128" y="1332237"/>
                  </a:cubicBezTo>
                  <a:cubicBezTo>
                    <a:pt x="6543116" y="1337249"/>
                    <a:pt x="6536318" y="1340065"/>
                    <a:pt x="6529230" y="1340065"/>
                  </a:cubicBezTo>
                  <a:lnTo>
                    <a:pt x="26727" y="1340065"/>
                  </a:lnTo>
                  <a:cubicBezTo>
                    <a:pt x="19638" y="1340065"/>
                    <a:pt x="12840" y="1337249"/>
                    <a:pt x="7828" y="1332237"/>
                  </a:cubicBezTo>
                  <a:cubicBezTo>
                    <a:pt x="2816" y="1327225"/>
                    <a:pt x="0" y="1320427"/>
                    <a:pt x="0" y="1313338"/>
                  </a:cubicBezTo>
                  <a:lnTo>
                    <a:pt x="0" y="26727"/>
                  </a:lnTo>
                  <a:cubicBezTo>
                    <a:pt x="0" y="19638"/>
                    <a:pt x="2816" y="12840"/>
                    <a:pt x="7828" y="7828"/>
                  </a:cubicBezTo>
                  <a:cubicBezTo>
                    <a:pt x="12840" y="2816"/>
                    <a:pt x="19638" y="0"/>
                    <a:pt x="26727" y="0"/>
                  </a:cubicBezTo>
                  <a:close/>
                </a:path>
              </a:pathLst>
            </a:custGeom>
            <a:solidFill>
              <a:srgbClr val="FA643F"/>
            </a:solidFill>
            <a:ln cap="rnd">
              <a:noFill/>
              <a:prstDash val="sysDot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66675"/>
              <a:ext cx="6555957" cy="1406740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5040"/>
                </a:lnSpc>
              </a:pPr>
              <a:r>
                <a:rPr lang="en-US" sz="3600">
                  <a:solidFill>
                    <a:srgbClr val="FFFFFF"/>
                  </a:solidFill>
                  <a:latin typeface="Noto Sans T Chinese Bold"/>
                  <a:ea typeface="Noto Sans T Chinese Bold"/>
                  <a:cs typeface="Noto Sans T Chinese Bold"/>
                  <a:sym typeface="Noto Sans T Chinese Bold"/>
                </a:rPr>
                <a:t>視覺化、進行資料拆分並分析拆分資料</a:t>
              </a:r>
            </a:p>
          </p:txBody>
        </p:sp>
      </p:grp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961989" y="1218029"/>
            <a:ext cx="5776864" cy="8258381"/>
          </a:xfrm>
          <a:custGeom>
            <a:avLst/>
            <a:gdLst/>
            <a:ahLst/>
            <a:cxnLst/>
            <a:rect r="r" b="b" t="t" l="l"/>
            <a:pathLst>
              <a:path h="8258381" w="5776864">
                <a:moveTo>
                  <a:pt x="0" y="0"/>
                </a:moveTo>
                <a:lnTo>
                  <a:pt x="5776864" y="0"/>
                </a:lnTo>
                <a:lnTo>
                  <a:pt x="5776864" y="8258380"/>
                </a:lnTo>
                <a:lnTo>
                  <a:pt x="0" y="82583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802163" y="1218029"/>
            <a:ext cx="5159826" cy="8258381"/>
          </a:xfrm>
          <a:custGeom>
            <a:avLst/>
            <a:gdLst/>
            <a:ahLst/>
            <a:cxnLst/>
            <a:rect r="r" b="b" t="t" l="l"/>
            <a:pathLst>
              <a:path h="8258381" w="5159826">
                <a:moveTo>
                  <a:pt x="0" y="0"/>
                </a:moveTo>
                <a:lnTo>
                  <a:pt x="5159826" y="0"/>
                </a:lnTo>
                <a:lnTo>
                  <a:pt x="5159826" y="8258380"/>
                </a:lnTo>
                <a:lnTo>
                  <a:pt x="0" y="82583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312947" y="1246809"/>
            <a:ext cx="6217251" cy="8229600"/>
            <a:chOff x="0" y="0"/>
            <a:chExt cx="4690384" cy="620852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690384" cy="6208528"/>
            </a:xfrm>
            <a:custGeom>
              <a:avLst/>
              <a:gdLst/>
              <a:ahLst/>
              <a:cxnLst/>
              <a:rect r="r" b="b" t="t" l="l"/>
              <a:pathLst>
                <a:path h="6208528" w="4690384">
                  <a:moveTo>
                    <a:pt x="37357" y="0"/>
                  </a:moveTo>
                  <a:lnTo>
                    <a:pt x="4653027" y="0"/>
                  </a:lnTo>
                  <a:cubicBezTo>
                    <a:pt x="4662935" y="0"/>
                    <a:pt x="4672437" y="3936"/>
                    <a:pt x="4679442" y="10942"/>
                  </a:cubicBezTo>
                  <a:cubicBezTo>
                    <a:pt x="4686448" y="17947"/>
                    <a:pt x="4690384" y="27449"/>
                    <a:pt x="4690384" y="37357"/>
                  </a:cubicBezTo>
                  <a:lnTo>
                    <a:pt x="4690384" y="6171171"/>
                  </a:lnTo>
                  <a:cubicBezTo>
                    <a:pt x="4690384" y="6181079"/>
                    <a:pt x="4686448" y="6190581"/>
                    <a:pt x="4679442" y="6197587"/>
                  </a:cubicBezTo>
                  <a:cubicBezTo>
                    <a:pt x="4672437" y="6204593"/>
                    <a:pt x="4662935" y="6208528"/>
                    <a:pt x="4653027" y="6208528"/>
                  </a:cubicBezTo>
                  <a:lnTo>
                    <a:pt x="37357" y="6208528"/>
                  </a:lnTo>
                  <a:cubicBezTo>
                    <a:pt x="27449" y="6208528"/>
                    <a:pt x="17947" y="6204593"/>
                    <a:pt x="10942" y="6197587"/>
                  </a:cubicBezTo>
                  <a:cubicBezTo>
                    <a:pt x="3936" y="6190581"/>
                    <a:pt x="0" y="6181079"/>
                    <a:pt x="0" y="6171171"/>
                  </a:cubicBezTo>
                  <a:lnTo>
                    <a:pt x="0" y="37357"/>
                  </a:lnTo>
                  <a:cubicBezTo>
                    <a:pt x="0" y="27449"/>
                    <a:pt x="3936" y="17947"/>
                    <a:pt x="10942" y="10942"/>
                  </a:cubicBezTo>
                  <a:cubicBezTo>
                    <a:pt x="17947" y="3936"/>
                    <a:pt x="27449" y="0"/>
                    <a:pt x="37357" y="0"/>
                  </a:cubicBezTo>
                  <a:close/>
                </a:path>
              </a:pathLst>
            </a:custGeom>
            <a:solidFill>
              <a:srgbClr val="FA643F"/>
            </a:solidFill>
            <a:ln cap="rnd">
              <a:noFill/>
              <a:prstDash val="sysDot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66675"/>
              <a:ext cx="4690384" cy="6275204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l">
                <a:lnSpc>
                  <a:spcPts val="5040"/>
                </a:lnSpc>
              </a:pPr>
              <a:r>
                <a:rPr lang="en-US" sz="3600">
                  <a:solidFill>
                    <a:srgbClr val="FFFFFF"/>
                  </a:solidFill>
                  <a:latin typeface="Noto Sans T Chinese Bold"/>
                  <a:ea typeface="Noto Sans T Chinese Bold"/>
                  <a:cs typeface="Noto Sans T Chinese Bold"/>
                  <a:sym typeface="Noto Sans T Chinese Bold"/>
                </a:rPr>
                <a:t>拆分後資料的unique value</a:t>
              </a:r>
            </a:p>
            <a:p>
              <a:pPr algn="l">
                <a:lnSpc>
                  <a:spcPts val="5040"/>
                </a:lnSpc>
              </a:pPr>
              <a:r>
                <a:rPr lang="en-US" sz="3600">
                  <a:solidFill>
                    <a:srgbClr val="FFFFFF"/>
                  </a:solidFill>
                  <a:latin typeface="Noto Sans T Chinese Bold"/>
                  <a:ea typeface="Noto Sans T Chinese Bold"/>
                  <a:cs typeface="Noto Sans T Chinese Bold"/>
                  <a:sym typeface="Noto Sans T Chinese Bold"/>
                </a:rPr>
                <a:t>以及df中的null value(本資料還蠻完整的，有null的是object後面先drop掉了）</a:t>
              </a:r>
            </a:p>
          </p:txBody>
        </p:sp>
      </p:grp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19291" y="1305571"/>
            <a:ext cx="8924709" cy="7620848"/>
          </a:xfrm>
          <a:custGeom>
            <a:avLst/>
            <a:gdLst/>
            <a:ahLst/>
            <a:cxnLst/>
            <a:rect r="r" b="b" t="t" l="l"/>
            <a:pathLst>
              <a:path h="7620848" w="8924709">
                <a:moveTo>
                  <a:pt x="0" y="0"/>
                </a:moveTo>
                <a:lnTo>
                  <a:pt x="8924709" y="0"/>
                </a:lnTo>
                <a:lnTo>
                  <a:pt x="8924709" y="7620848"/>
                </a:lnTo>
                <a:lnTo>
                  <a:pt x="0" y="76208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267416" y="4062580"/>
            <a:ext cx="8690127" cy="2161840"/>
          </a:xfrm>
          <a:custGeom>
            <a:avLst/>
            <a:gdLst/>
            <a:ahLst/>
            <a:cxnLst/>
            <a:rect r="r" b="b" t="t" l="l"/>
            <a:pathLst>
              <a:path h="2161840" w="8690127">
                <a:moveTo>
                  <a:pt x="0" y="0"/>
                </a:moveTo>
                <a:lnTo>
                  <a:pt x="8690126" y="0"/>
                </a:lnTo>
                <a:lnTo>
                  <a:pt x="8690126" y="2161840"/>
                </a:lnTo>
                <a:lnTo>
                  <a:pt x="0" y="21618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5222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9267416" y="1524701"/>
            <a:ext cx="8690127" cy="2414473"/>
            <a:chOff x="0" y="0"/>
            <a:chExt cx="6555957" cy="182151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555956" cy="1821513"/>
            </a:xfrm>
            <a:custGeom>
              <a:avLst/>
              <a:gdLst/>
              <a:ahLst/>
              <a:cxnLst/>
              <a:rect r="r" b="b" t="t" l="l"/>
              <a:pathLst>
                <a:path h="1821513" w="6555956">
                  <a:moveTo>
                    <a:pt x="26727" y="0"/>
                  </a:moveTo>
                  <a:lnTo>
                    <a:pt x="6529230" y="0"/>
                  </a:lnTo>
                  <a:cubicBezTo>
                    <a:pt x="6536318" y="0"/>
                    <a:pt x="6543116" y="2816"/>
                    <a:pt x="6548128" y="7828"/>
                  </a:cubicBezTo>
                  <a:cubicBezTo>
                    <a:pt x="6553140" y="12840"/>
                    <a:pt x="6555956" y="19638"/>
                    <a:pt x="6555956" y="26727"/>
                  </a:cubicBezTo>
                  <a:lnTo>
                    <a:pt x="6555956" y="1794787"/>
                  </a:lnTo>
                  <a:cubicBezTo>
                    <a:pt x="6555956" y="1801875"/>
                    <a:pt x="6553140" y="1808673"/>
                    <a:pt x="6548128" y="1813685"/>
                  </a:cubicBezTo>
                  <a:cubicBezTo>
                    <a:pt x="6543116" y="1818697"/>
                    <a:pt x="6536318" y="1821513"/>
                    <a:pt x="6529230" y="1821513"/>
                  </a:cubicBezTo>
                  <a:lnTo>
                    <a:pt x="26727" y="1821513"/>
                  </a:lnTo>
                  <a:cubicBezTo>
                    <a:pt x="19638" y="1821513"/>
                    <a:pt x="12840" y="1818697"/>
                    <a:pt x="7828" y="1813685"/>
                  </a:cubicBezTo>
                  <a:cubicBezTo>
                    <a:pt x="2816" y="1808673"/>
                    <a:pt x="0" y="1801875"/>
                    <a:pt x="0" y="1794787"/>
                  </a:cubicBezTo>
                  <a:lnTo>
                    <a:pt x="0" y="26727"/>
                  </a:lnTo>
                  <a:cubicBezTo>
                    <a:pt x="0" y="19638"/>
                    <a:pt x="2816" y="12840"/>
                    <a:pt x="7828" y="7828"/>
                  </a:cubicBezTo>
                  <a:cubicBezTo>
                    <a:pt x="12840" y="2816"/>
                    <a:pt x="19638" y="0"/>
                    <a:pt x="26727" y="0"/>
                  </a:cubicBezTo>
                  <a:close/>
                </a:path>
              </a:pathLst>
            </a:custGeom>
            <a:solidFill>
              <a:srgbClr val="FA643F"/>
            </a:solidFill>
            <a:ln cap="rnd">
              <a:noFill/>
              <a:prstDash val="sysDot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66675"/>
              <a:ext cx="6555957" cy="1888188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5040"/>
                </a:lnSpc>
              </a:pPr>
              <a:r>
                <a:rPr lang="en-US" sz="3600">
                  <a:solidFill>
                    <a:srgbClr val="FFFFFF"/>
                  </a:solidFill>
                  <a:latin typeface="Noto Sans T Chinese Bold"/>
                  <a:ea typeface="Noto Sans T Chinese Bold"/>
                  <a:cs typeface="Noto Sans T Chinese Bold"/>
                  <a:sym typeface="Noto Sans T Chinese Bold"/>
                </a:rPr>
                <a:t>把potential與not potential 隨時間變化的密度呈現出來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9267416" y="6348245"/>
            <a:ext cx="8690127" cy="1776298"/>
            <a:chOff x="0" y="0"/>
            <a:chExt cx="6555957" cy="134006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555956" cy="1340065"/>
            </a:xfrm>
            <a:custGeom>
              <a:avLst/>
              <a:gdLst/>
              <a:ahLst/>
              <a:cxnLst/>
              <a:rect r="r" b="b" t="t" l="l"/>
              <a:pathLst>
                <a:path h="1340065" w="6555956">
                  <a:moveTo>
                    <a:pt x="26727" y="0"/>
                  </a:moveTo>
                  <a:lnTo>
                    <a:pt x="6529230" y="0"/>
                  </a:lnTo>
                  <a:cubicBezTo>
                    <a:pt x="6536318" y="0"/>
                    <a:pt x="6543116" y="2816"/>
                    <a:pt x="6548128" y="7828"/>
                  </a:cubicBezTo>
                  <a:cubicBezTo>
                    <a:pt x="6553140" y="12840"/>
                    <a:pt x="6555956" y="19638"/>
                    <a:pt x="6555956" y="26727"/>
                  </a:cubicBezTo>
                  <a:lnTo>
                    <a:pt x="6555956" y="1313338"/>
                  </a:lnTo>
                  <a:cubicBezTo>
                    <a:pt x="6555956" y="1320427"/>
                    <a:pt x="6553140" y="1327225"/>
                    <a:pt x="6548128" y="1332237"/>
                  </a:cubicBezTo>
                  <a:cubicBezTo>
                    <a:pt x="6543116" y="1337249"/>
                    <a:pt x="6536318" y="1340065"/>
                    <a:pt x="6529230" y="1340065"/>
                  </a:cubicBezTo>
                  <a:lnTo>
                    <a:pt x="26727" y="1340065"/>
                  </a:lnTo>
                  <a:cubicBezTo>
                    <a:pt x="19638" y="1340065"/>
                    <a:pt x="12840" y="1337249"/>
                    <a:pt x="7828" y="1332237"/>
                  </a:cubicBezTo>
                  <a:cubicBezTo>
                    <a:pt x="2816" y="1327225"/>
                    <a:pt x="0" y="1320427"/>
                    <a:pt x="0" y="1313338"/>
                  </a:cubicBezTo>
                  <a:lnTo>
                    <a:pt x="0" y="26727"/>
                  </a:lnTo>
                  <a:cubicBezTo>
                    <a:pt x="0" y="19638"/>
                    <a:pt x="2816" y="12840"/>
                    <a:pt x="7828" y="7828"/>
                  </a:cubicBezTo>
                  <a:cubicBezTo>
                    <a:pt x="12840" y="2816"/>
                    <a:pt x="19638" y="0"/>
                    <a:pt x="26727" y="0"/>
                  </a:cubicBezTo>
                  <a:close/>
                </a:path>
              </a:pathLst>
            </a:custGeom>
            <a:solidFill>
              <a:srgbClr val="FA643F"/>
            </a:solidFill>
            <a:ln cap="rnd">
              <a:noFill/>
              <a:prstDash val="sysDot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66675"/>
              <a:ext cx="6555957" cy="1406740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5040"/>
                </a:lnSpc>
              </a:pPr>
              <a:r>
                <a:rPr lang="en-US" sz="3600">
                  <a:solidFill>
                    <a:srgbClr val="FFFFFF"/>
                  </a:solidFill>
                  <a:latin typeface="Noto Sans T Chinese Bold"/>
                  <a:ea typeface="Noto Sans T Chinese Bold"/>
                  <a:cs typeface="Noto Sans T Chinese Bold"/>
                  <a:sym typeface="Noto Sans T Chinese Bold"/>
                </a:rPr>
                <a:t>分佈相似跑t檢定以及ks檢定</a:t>
              </a:r>
            </a:p>
          </p:txBody>
        </p:sp>
      </p:grp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721093" y="101263"/>
            <a:ext cx="9566907" cy="10084474"/>
          </a:xfrm>
          <a:custGeom>
            <a:avLst/>
            <a:gdLst/>
            <a:ahLst/>
            <a:cxnLst/>
            <a:rect r="r" b="b" t="t" l="l"/>
            <a:pathLst>
              <a:path h="10084474" w="9566907">
                <a:moveTo>
                  <a:pt x="0" y="0"/>
                </a:moveTo>
                <a:lnTo>
                  <a:pt x="9566907" y="0"/>
                </a:lnTo>
                <a:lnTo>
                  <a:pt x="9566907" y="10084474"/>
                </a:lnTo>
                <a:lnTo>
                  <a:pt x="0" y="100844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80822" y="291549"/>
            <a:ext cx="8040271" cy="4967173"/>
            <a:chOff x="0" y="0"/>
            <a:chExt cx="6065696" cy="374730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065696" cy="3747307"/>
            </a:xfrm>
            <a:custGeom>
              <a:avLst/>
              <a:gdLst/>
              <a:ahLst/>
              <a:cxnLst/>
              <a:rect r="r" b="b" t="t" l="l"/>
              <a:pathLst>
                <a:path h="3747307" w="6065696">
                  <a:moveTo>
                    <a:pt x="28887" y="0"/>
                  </a:moveTo>
                  <a:lnTo>
                    <a:pt x="6036810" y="0"/>
                  </a:lnTo>
                  <a:cubicBezTo>
                    <a:pt x="6052763" y="0"/>
                    <a:pt x="6065696" y="12933"/>
                    <a:pt x="6065696" y="28887"/>
                  </a:cubicBezTo>
                  <a:lnTo>
                    <a:pt x="6065696" y="3718420"/>
                  </a:lnTo>
                  <a:cubicBezTo>
                    <a:pt x="6065696" y="3726081"/>
                    <a:pt x="6062653" y="3733429"/>
                    <a:pt x="6057236" y="3738846"/>
                  </a:cubicBezTo>
                  <a:cubicBezTo>
                    <a:pt x="6051818" y="3744264"/>
                    <a:pt x="6044471" y="3747307"/>
                    <a:pt x="6036810" y="3747307"/>
                  </a:cubicBezTo>
                  <a:lnTo>
                    <a:pt x="28887" y="3747307"/>
                  </a:lnTo>
                  <a:cubicBezTo>
                    <a:pt x="12933" y="3747307"/>
                    <a:pt x="0" y="3734374"/>
                    <a:pt x="0" y="3718420"/>
                  </a:cubicBezTo>
                  <a:lnTo>
                    <a:pt x="0" y="28887"/>
                  </a:lnTo>
                  <a:cubicBezTo>
                    <a:pt x="0" y="21226"/>
                    <a:pt x="3043" y="13878"/>
                    <a:pt x="8461" y="8461"/>
                  </a:cubicBezTo>
                  <a:cubicBezTo>
                    <a:pt x="13878" y="3043"/>
                    <a:pt x="21226" y="0"/>
                    <a:pt x="28887" y="0"/>
                  </a:cubicBezTo>
                  <a:close/>
                </a:path>
              </a:pathLst>
            </a:custGeom>
            <a:solidFill>
              <a:srgbClr val="FA643F"/>
            </a:solidFill>
            <a:ln cap="rnd">
              <a:noFill/>
              <a:prstDash val="sysDot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66675"/>
              <a:ext cx="6065696" cy="3813982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5040"/>
                </a:lnSpc>
              </a:pPr>
              <a:r>
                <a:rPr lang="en-US" sz="3600">
                  <a:solidFill>
                    <a:srgbClr val="FFFFFF"/>
                  </a:solidFill>
                  <a:latin typeface="Noto Sans T Chinese Bold"/>
                  <a:ea typeface="Noto Sans T Chinese Bold"/>
                  <a:cs typeface="Noto Sans T Chinese Bold"/>
                  <a:sym typeface="Noto Sans T Chinese Bold"/>
                </a:rPr>
                <a:t>合併資料並新增class欄位</a:t>
              </a:r>
            </a:p>
            <a:p>
              <a:pPr algn="ctr">
                <a:lnSpc>
                  <a:spcPts val="5040"/>
                </a:lnSpc>
              </a:pPr>
              <a:r>
                <a:rPr lang="en-US" sz="3600">
                  <a:solidFill>
                    <a:srgbClr val="FFFFFF"/>
                  </a:solidFill>
                  <a:latin typeface="Noto Sans T Chinese Bold"/>
                  <a:ea typeface="Noto Sans T Chinese Bold"/>
                  <a:cs typeface="Noto Sans T Chinese Bold"/>
                  <a:sym typeface="Noto Sans T Chinese Bold"/>
                </a:rPr>
                <a:t>potential的id class 標為1</a:t>
              </a:r>
            </a:p>
            <a:p>
              <a:pPr algn="ctr">
                <a:lnSpc>
                  <a:spcPts val="5040"/>
                </a:lnSpc>
              </a:pPr>
              <a:r>
                <a:rPr lang="en-US" sz="3600">
                  <a:solidFill>
                    <a:srgbClr val="FFFFFF"/>
                  </a:solidFill>
                  <a:latin typeface="Noto Sans T Chinese Bold"/>
                  <a:ea typeface="Noto Sans T Chinese Bold"/>
                  <a:cs typeface="Noto Sans T Chinese Bold"/>
                  <a:sym typeface="Noto Sans T Chinese Bold"/>
                </a:rPr>
                <a:t>not potential的標記為0</a:t>
              </a:r>
            </a:p>
            <a:p>
              <a:pPr algn="ctr">
                <a:lnSpc>
                  <a:spcPts val="5040"/>
                </a:lnSpc>
              </a:pPr>
              <a:r>
                <a:rPr lang="en-US" sz="3600">
                  <a:solidFill>
                    <a:srgbClr val="FFFFFF"/>
                  </a:solidFill>
                  <a:latin typeface="Noto Sans T Chinese Bold"/>
                  <a:ea typeface="Noto Sans T Chinese Bold"/>
                  <a:cs typeface="Noto Sans T Chinese Bold"/>
                  <a:sym typeface="Noto Sans T Chinese Bold"/>
                </a:rPr>
                <a:t>並組合為同一個df</a:t>
              </a:r>
            </a:p>
            <a:p>
              <a:pPr algn="ctr">
                <a:lnSpc>
                  <a:spcPts val="5040"/>
                </a:lnSpc>
              </a:pPr>
              <a:r>
                <a:rPr lang="en-US" sz="3600">
                  <a:solidFill>
                    <a:srgbClr val="FFFFFF"/>
                  </a:solidFill>
                  <a:latin typeface="Noto Sans T Chinese Bold"/>
                  <a:ea typeface="Noto Sans T Chinese Bold"/>
                  <a:cs typeface="Noto Sans T Chinese Bold"/>
                  <a:sym typeface="Noto Sans T Chinese Bold"/>
                </a:rPr>
                <a:t>combined_df跑熱力圖</a:t>
              </a:r>
            </a:p>
            <a:p>
              <a:pPr algn="ctr">
                <a:lnSpc>
                  <a:spcPts val="504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680822" y="4405722"/>
            <a:ext cx="8040271" cy="5256436"/>
          </a:xfrm>
          <a:custGeom>
            <a:avLst/>
            <a:gdLst/>
            <a:ahLst/>
            <a:cxnLst/>
            <a:rect r="r" b="b" t="t" l="l"/>
            <a:pathLst>
              <a:path h="5256436" w="8040271">
                <a:moveTo>
                  <a:pt x="0" y="0"/>
                </a:moveTo>
                <a:lnTo>
                  <a:pt x="8040271" y="0"/>
                </a:lnTo>
                <a:lnTo>
                  <a:pt x="8040271" y="5256435"/>
                </a:lnTo>
                <a:lnTo>
                  <a:pt x="0" y="525643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97126" y="2192806"/>
            <a:ext cx="7946874" cy="7065494"/>
          </a:xfrm>
          <a:custGeom>
            <a:avLst/>
            <a:gdLst/>
            <a:ahLst/>
            <a:cxnLst/>
            <a:rect r="r" b="b" t="t" l="l"/>
            <a:pathLst>
              <a:path h="7065494" w="7946874">
                <a:moveTo>
                  <a:pt x="0" y="0"/>
                </a:moveTo>
                <a:lnTo>
                  <a:pt x="7946874" y="0"/>
                </a:lnTo>
                <a:lnTo>
                  <a:pt x="7946874" y="7065494"/>
                </a:lnTo>
                <a:lnTo>
                  <a:pt x="0" y="70654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546616" y="2192806"/>
            <a:ext cx="7946874" cy="7065494"/>
          </a:xfrm>
          <a:custGeom>
            <a:avLst/>
            <a:gdLst/>
            <a:ahLst/>
            <a:cxnLst/>
            <a:rect r="r" b="b" t="t" l="l"/>
            <a:pathLst>
              <a:path h="7065494" w="7946874">
                <a:moveTo>
                  <a:pt x="0" y="0"/>
                </a:moveTo>
                <a:lnTo>
                  <a:pt x="7946874" y="0"/>
                </a:lnTo>
                <a:lnTo>
                  <a:pt x="7946874" y="7065494"/>
                </a:lnTo>
                <a:lnTo>
                  <a:pt x="0" y="70654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426757" y="140551"/>
            <a:ext cx="16066733" cy="1776298"/>
            <a:chOff x="0" y="0"/>
            <a:chExt cx="12120974" cy="134006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2120974" cy="1340065"/>
            </a:xfrm>
            <a:custGeom>
              <a:avLst/>
              <a:gdLst/>
              <a:ahLst/>
              <a:cxnLst/>
              <a:rect r="r" b="b" t="t" l="l"/>
              <a:pathLst>
                <a:path h="1340065" w="12120974">
                  <a:moveTo>
                    <a:pt x="14456" y="0"/>
                  </a:moveTo>
                  <a:lnTo>
                    <a:pt x="12106518" y="0"/>
                  </a:lnTo>
                  <a:cubicBezTo>
                    <a:pt x="12110352" y="0"/>
                    <a:pt x="12114029" y="1523"/>
                    <a:pt x="12116740" y="4234"/>
                  </a:cubicBezTo>
                  <a:cubicBezTo>
                    <a:pt x="12119451" y="6945"/>
                    <a:pt x="12120974" y="10622"/>
                    <a:pt x="12120974" y="14456"/>
                  </a:cubicBezTo>
                  <a:lnTo>
                    <a:pt x="12120974" y="1325609"/>
                  </a:lnTo>
                  <a:cubicBezTo>
                    <a:pt x="12120974" y="1329443"/>
                    <a:pt x="12119451" y="1333120"/>
                    <a:pt x="12116740" y="1335831"/>
                  </a:cubicBezTo>
                  <a:cubicBezTo>
                    <a:pt x="12114029" y="1338542"/>
                    <a:pt x="12110352" y="1340065"/>
                    <a:pt x="12106518" y="1340065"/>
                  </a:cubicBezTo>
                  <a:lnTo>
                    <a:pt x="14456" y="1340065"/>
                  </a:lnTo>
                  <a:cubicBezTo>
                    <a:pt x="6472" y="1340065"/>
                    <a:pt x="0" y="1333593"/>
                    <a:pt x="0" y="1325609"/>
                  </a:cubicBezTo>
                  <a:lnTo>
                    <a:pt x="0" y="14456"/>
                  </a:lnTo>
                  <a:cubicBezTo>
                    <a:pt x="0" y="10622"/>
                    <a:pt x="1523" y="6945"/>
                    <a:pt x="4234" y="4234"/>
                  </a:cubicBezTo>
                  <a:cubicBezTo>
                    <a:pt x="6945" y="1523"/>
                    <a:pt x="10622" y="0"/>
                    <a:pt x="14456" y="0"/>
                  </a:cubicBezTo>
                  <a:close/>
                </a:path>
              </a:pathLst>
            </a:custGeom>
            <a:solidFill>
              <a:srgbClr val="FA643F"/>
            </a:solidFill>
            <a:ln cap="rnd">
              <a:noFill/>
              <a:prstDash val="sysDot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66675"/>
              <a:ext cx="12120974" cy="1406740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5040"/>
                </a:lnSpc>
              </a:pPr>
              <a:r>
                <a:rPr lang="en-US" sz="3600">
                  <a:solidFill>
                    <a:srgbClr val="FFFFFF"/>
                  </a:solidFill>
                  <a:latin typeface="Noto Sans T Chinese Bold"/>
                  <a:ea typeface="Noto Sans T Chinese Bold"/>
                  <a:cs typeface="Noto Sans T Chinese Bold"/>
                  <a:sym typeface="Noto Sans T Chinese Bold"/>
                </a:rPr>
                <a:t>數據的分布密度以及回歸線比較視覺化（正相關）</a:t>
              </a: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7435336" y="9063048"/>
            <a:ext cx="3417328" cy="10659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90"/>
              </a:lnSpc>
            </a:pPr>
            <a:r>
              <a:rPr lang="en-US" sz="3064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0密度低到高紫到藍</a:t>
            </a:r>
          </a:p>
          <a:p>
            <a:pPr algn="ctr">
              <a:lnSpc>
                <a:spcPts val="4290"/>
              </a:lnSpc>
              <a:spcBef>
                <a:spcPct val="0"/>
              </a:spcBef>
            </a:pPr>
            <a:r>
              <a:rPr lang="en-US" sz="3064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1 密度低到高黑到橘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144000" y="2212606"/>
            <a:ext cx="8234863" cy="7334878"/>
          </a:xfrm>
          <a:custGeom>
            <a:avLst/>
            <a:gdLst/>
            <a:ahLst/>
            <a:cxnLst/>
            <a:rect r="r" b="b" t="t" l="l"/>
            <a:pathLst>
              <a:path h="7334878" w="8234863">
                <a:moveTo>
                  <a:pt x="0" y="0"/>
                </a:moveTo>
                <a:lnTo>
                  <a:pt x="8234863" y="0"/>
                </a:lnTo>
                <a:lnTo>
                  <a:pt x="8234863" y="7334878"/>
                </a:lnTo>
                <a:lnTo>
                  <a:pt x="0" y="73348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09137" y="2212606"/>
            <a:ext cx="8234863" cy="7334878"/>
          </a:xfrm>
          <a:custGeom>
            <a:avLst/>
            <a:gdLst/>
            <a:ahLst/>
            <a:cxnLst/>
            <a:rect r="r" b="b" t="t" l="l"/>
            <a:pathLst>
              <a:path h="7334878" w="8234863">
                <a:moveTo>
                  <a:pt x="0" y="0"/>
                </a:moveTo>
                <a:lnTo>
                  <a:pt x="8234863" y="0"/>
                </a:lnTo>
                <a:lnTo>
                  <a:pt x="8234863" y="7334878"/>
                </a:lnTo>
                <a:lnTo>
                  <a:pt x="0" y="733487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426757" y="140551"/>
            <a:ext cx="16066733" cy="1776298"/>
            <a:chOff x="0" y="0"/>
            <a:chExt cx="12120974" cy="134006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2120974" cy="1340065"/>
            </a:xfrm>
            <a:custGeom>
              <a:avLst/>
              <a:gdLst/>
              <a:ahLst/>
              <a:cxnLst/>
              <a:rect r="r" b="b" t="t" l="l"/>
              <a:pathLst>
                <a:path h="1340065" w="12120974">
                  <a:moveTo>
                    <a:pt x="14456" y="0"/>
                  </a:moveTo>
                  <a:lnTo>
                    <a:pt x="12106518" y="0"/>
                  </a:lnTo>
                  <a:cubicBezTo>
                    <a:pt x="12110352" y="0"/>
                    <a:pt x="12114029" y="1523"/>
                    <a:pt x="12116740" y="4234"/>
                  </a:cubicBezTo>
                  <a:cubicBezTo>
                    <a:pt x="12119451" y="6945"/>
                    <a:pt x="12120974" y="10622"/>
                    <a:pt x="12120974" y="14456"/>
                  </a:cubicBezTo>
                  <a:lnTo>
                    <a:pt x="12120974" y="1325609"/>
                  </a:lnTo>
                  <a:cubicBezTo>
                    <a:pt x="12120974" y="1329443"/>
                    <a:pt x="12119451" y="1333120"/>
                    <a:pt x="12116740" y="1335831"/>
                  </a:cubicBezTo>
                  <a:cubicBezTo>
                    <a:pt x="12114029" y="1338542"/>
                    <a:pt x="12110352" y="1340065"/>
                    <a:pt x="12106518" y="1340065"/>
                  </a:cubicBezTo>
                  <a:lnTo>
                    <a:pt x="14456" y="1340065"/>
                  </a:lnTo>
                  <a:cubicBezTo>
                    <a:pt x="6472" y="1340065"/>
                    <a:pt x="0" y="1333593"/>
                    <a:pt x="0" y="1325609"/>
                  </a:cubicBezTo>
                  <a:lnTo>
                    <a:pt x="0" y="14456"/>
                  </a:lnTo>
                  <a:cubicBezTo>
                    <a:pt x="0" y="10622"/>
                    <a:pt x="1523" y="6945"/>
                    <a:pt x="4234" y="4234"/>
                  </a:cubicBezTo>
                  <a:cubicBezTo>
                    <a:pt x="6945" y="1523"/>
                    <a:pt x="10622" y="0"/>
                    <a:pt x="14456" y="0"/>
                  </a:cubicBezTo>
                  <a:close/>
                </a:path>
              </a:pathLst>
            </a:custGeom>
            <a:solidFill>
              <a:srgbClr val="FA643F"/>
            </a:solidFill>
            <a:ln cap="rnd">
              <a:noFill/>
              <a:prstDash val="sysDot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66675"/>
              <a:ext cx="12120974" cy="1406740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5040"/>
                </a:lnSpc>
              </a:pPr>
              <a:r>
                <a:rPr lang="en-US" sz="3600">
                  <a:solidFill>
                    <a:srgbClr val="FFFFFF"/>
                  </a:solidFill>
                  <a:latin typeface="Noto Sans T Chinese Bold"/>
                  <a:ea typeface="Noto Sans T Chinese Bold"/>
                  <a:cs typeface="Noto Sans T Chinese Bold"/>
                  <a:sym typeface="Noto Sans T Chinese Bold"/>
                </a:rPr>
                <a:t>數據的分布密度以及回歸線比較視覺化（負相關）</a:t>
              </a:r>
            </a:p>
          </p:txBody>
        </p:sp>
      </p:grp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461421" y="2231438"/>
            <a:ext cx="8399307" cy="7481350"/>
          </a:xfrm>
          <a:custGeom>
            <a:avLst/>
            <a:gdLst/>
            <a:ahLst/>
            <a:cxnLst/>
            <a:rect r="r" b="b" t="t" l="l"/>
            <a:pathLst>
              <a:path h="7481350" w="8399307">
                <a:moveTo>
                  <a:pt x="0" y="0"/>
                </a:moveTo>
                <a:lnTo>
                  <a:pt x="8399308" y="0"/>
                </a:lnTo>
                <a:lnTo>
                  <a:pt x="8399308" y="7481351"/>
                </a:lnTo>
                <a:lnTo>
                  <a:pt x="0" y="748135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75291" y="2231438"/>
            <a:ext cx="8368709" cy="7481350"/>
          </a:xfrm>
          <a:custGeom>
            <a:avLst/>
            <a:gdLst/>
            <a:ahLst/>
            <a:cxnLst/>
            <a:rect r="r" b="b" t="t" l="l"/>
            <a:pathLst>
              <a:path h="7481350" w="8368709">
                <a:moveTo>
                  <a:pt x="0" y="0"/>
                </a:moveTo>
                <a:lnTo>
                  <a:pt x="8368709" y="0"/>
                </a:lnTo>
                <a:lnTo>
                  <a:pt x="8368709" y="7481351"/>
                </a:lnTo>
                <a:lnTo>
                  <a:pt x="0" y="748135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426757" y="140551"/>
            <a:ext cx="16066733" cy="1776298"/>
            <a:chOff x="0" y="0"/>
            <a:chExt cx="12120974" cy="134006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2120974" cy="1340065"/>
            </a:xfrm>
            <a:custGeom>
              <a:avLst/>
              <a:gdLst/>
              <a:ahLst/>
              <a:cxnLst/>
              <a:rect r="r" b="b" t="t" l="l"/>
              <a:pathLst>
                <a:path h="1340065" w="12120974">
                  <a:moveTo>
                    <a:pt x="14456" y="0"/>
                  </a:moveTo>
                  <a:lnTo>
                    <a:pt x="12106518" y="0"/>
                  </a:lnTo>
                  <a:cubicBezTo>
                    <a:pt x="12110352" y="0"/>
                    <a:pt x="12114029" y="1523"/>
                    <a:pt x="12116740" y="4234"/>
                  </a:cubicBezTo>
                  <a:cubicBezTo>
                    <a:pt x="12119451" y="6945"/>
                    <a:pt x="12120974" y="10622"/>
                    <a:pt x="12120974" y="14456"/>
                  </a:cubicBezTo>
                  <a:lnTo>
                    <a:pt x="12120974" y="1325609"/>
                  </a:lnTo>
                  <a:cubicBezTo>
                    <a:pt x="12120974" y="1329443"/>
                    <a:pt x="12119451" y="1333120"/>
                    <a:pt x="12116740" y="1335831"/>
                  </a:cubicBezTo>
                  <a:cubicBezTo>
                    <a:pt x="12114029" y="1338542"/>
                    <a:pt x="12110352" y="1340065"/>
                    <a:pt x="12106518" y="1340065"/>
                  </a:cubicBezTo>
                  <a:lnTo>
                    <a:pt x="14456" y="1340065"/>
                  </a:lnTo>
                  <a:cubicBezTo>
                    <a:pt x="6472" y="1340065"/>
                    <a:pt x="0" y="1333593"/>
                    <a:pt x="0" y="1325609"/>
                  </a:cubicBezTo>
                  <a:lnTo>
                    <a:pt x="0" y="14456"/>
                  </a:lnTo>
                  <a:cubicBezTo>
                    <a:pt x="0" y="10622"/>
                    <a:pt x="1523" y="6945"/>
                    <a:pt x="4234" y="4234"/>
                  </a:cubicBezTo>
                  <a:cubicBezTo>
                    <a:pt x="6945" y="1523"/>
                    <a:pt x="10622" y="0"/>
                    <a:pt x="14456" y="0"/>
                  </a:cubicBezTo>
                  <a:close/>
                </a:path>
              </a:pathLst>
            </a:custGeom>
            <a:solidFill>
              <a:srgbClr val="FA643F"/>
            </a:solidFill>
            <a:ln cap="rnd">
              <a:noFill/>
              <a:prstDash val="sysDot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66675"/>
              <a:ext cx="12120974" cy="1406740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5040"/>
                </a:lnSpc>
              </a:pPr>
              <a:r>
                <a:rPr lang="en-US" sz="3600">
                  <a:solidFill>
                    <a:srgbClr val="FFFFFF"/>
                  </a:solidFill>
                  <a:latin typeface="Noto Sans T Chinese Bold"/>
                  <a:ea typeface="Noto Sans T Chinese Bold"/>
                  <a:cs typeface="Noto Sans T Chinese Bold"/>
                  <a:sym typeface="Noto Sans T Chinese Bold"/>
                </a:rPr>
                <a:t>數據的分布密度以及回歸線比較視覺化（負相關）</a:t>
              </a:r>
            </a:p>
          </p:txBody>
        </p:sp>
      </p:grp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010402" y="0"/>
            <a:ext cx="8248898" cy="10287000"/>
          </a:xfrm>
          <a:custGeom>
            <a:avLst/>
            <a:gdLst/>
            <a:ahLst/>
            <a:cxnLst/>
            <a:rect r="r" b="b" t="t" l="l"/>
            <a:pathLst>
              <a:path h="10287000" w="8248898">
                <a:moveTo>
                  <a:pt x="0" y="0"/>
                </a:moveTo>
                <a:lnTo>
                  <a:pt x="8248898" y="0"/>
                </a:lnTo>
                <a:lnTo>
                  <a:pt x="824889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3160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2561862"/>
            <a:ext cx="7335601" cy="2414473"/>
            <a:chOff x="0" y="0"/>
            <a:chExt cx="5534083" cy="182151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534083" cy="1821513"/>
            </a:xfrm>
            <a:custGeom>
              <a:avLst/>
              <a:gdLst/>
              <a:ahLst/>
              <a:cxnLst/>
              <a:rect r="r" b="b" t="t" l="l"/>
              <a:pathLst>
                <a:path h="1821513" w="5534083">
                  <a:moveTo>
                    <a:pt x="31662" y="0"/>
                  </a:moveTo>
                  <a:lnTo>
                    <a:pt x="5502421" y="0"/>
                  </a:lnTo>
                  <a:cubicBezTo>
                    <a:pt x="5510818" y="0"/>
                    <a:pt x="5518872" y="3336"/>
                    <a:pt x="5524809" y="9273"/>
                  </a:cubicBezTo>
                  <a:cubicBezTo>
                    <a:pt x="5530747" y="15211"/>
                    <a:pt x="5534083" y="23264"/>
                    <a:pt x="5534083" y="31662"/>
                  </a:cubicBezTo>
                  <a:lnTo>
                    <a:pt x="5534083" y="1789852"/>
                  </a:lnTo>
                  <a:cubicBezTo>
                    <a:pt x="5534083" y="1807338"/>
                    <a:pt x="5519907" y="1821513"/>
                    <a:pt x="5502421" y="1821513"/>
                  </a:cubicBezTo>
                  <a:lnTo>
                    <a:pt x="31662" y="1821513"/>
                  </a:lnTo>
                  <a:cubicBezTo>
                    <a:pt x="23264" y="1821513"/>
                    <a:pt x="15211" y="1818177"/>
                    <a:pt x="9273" y="1812240"/>
                  </a:cubicBezTo>
                  <a:cubicBezTo>
                    <a:pt x="3336" y="1806302"/>
                    <a:pt x="0" y="1798249"/>
                    <a:pt x="0" y="1789852"/>
                  </a:cubicBezTo>
                  <a:lnTo>
                    <a:pt x="0" y="31662"/>
                  </a:lnTo>
                  <a:cubicBezTo>
                    <a:pt x="0" y="23264"/>
                    <a:pt x="3336" y="15211"/>
                    <a:pt x="9273" y="9273"/>
                  </a:cubicBezTo>
                  <a:cubicBezTo>
                    <a:pt x="15211" y="3336"/>
                    <a:pt x="23264" y="0"/>
                    <a:pt x="31662" y="0"/>
                  </a:cubicBezTo>
                  <a:close/>
                </a:path>
              </a:pathLst>
            </a:custGeom>
            <a:solidFill>
              <a:srgbClr val="FA643F"/>
            </a:solidFill>
            <a:ln cap="rnd">
              <a:noFill/>
              <a:prstDash val="sysDot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66675"/>
              <a:ext cx="5534083" cy="1888188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5040"/>
                </a:lnSpc>
              </a:pPr>
              <a:r>
                <a:rPr lang="en-US" sz="3600">
                  <a:solidFill>
                    <a:srgbClr val="FFFFFF"/>
                  </a:solidFill>
                  <a:latin typeface="Noto Sans T Chinese Bold"/>
                  <a:ea typeface="Noto Sans T Chinese Bold"/>
                  <a:cs typeface="Noto Sans T Chinese Bold"/>
                  <a:sym typeface="Noto Sans T Chinese Bold"/>
                </a:rPr>
                <a:t>potential 與not potential df</a:t>
              </a:r>
            </a:p>
            <a:p>
              <a:pPr algn="ctr">
                <a:lnSpc>
                  <a:spcPts val="5040"/>
                </a:lnSpc>
              </a:pPr>
              <a:r>
                <a:rPr lang="en-US" sz="3600">
                  <a:solidFill>
                    <a:srgbClr val="FFFFFF"/>
                  </a:solidFill>
                  <a:latin typeface="Noto Sans T Chinese Bold"/>
                  <a:ea typeface="Noto Sans T Chinese Bold"/>
                  <a:cs typeface="Noto Sans T Chinese Bold"/>
                  <a:sym typeface="Noto Sans T Chinese Bold"/>
                </a:rPr>
                <a:t>各個column在不同數字下的密度</a:t>
              </a:r>
            </a:p>
          </p:txBody>
        </p:sp>
      </p:grp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80532" y="713013"/>
            <a:ext cx="8363468" cy="8860974"/>
          </a:xfrm>
          <a:custGeom>
            <a:avLst/>
            <a:gdLst/>
            <a:ahLst/>
            <a:cxnLst/>
            <a:rect r="r" b="b" t="t" l="l"/>
            <a:pathLst>
              <a:path h="8860974" w="8363468">
                <a:moveTo>
                  <a:pt x="0" y="0"/>
                </a:moveTo>
                <a:lnTo>
                  <a:pt x="8363468" y="0"/>
                </a:lnTo>
                <a:lnTo>
                  <a:pt x="8363468" y="8860974"/>
                </a:lnTo>
                <a:lnTo>
                  <a:pt x="0" y="88609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312776" y="2396477"/>
            <a:ext cx="8794192" cy="7177510"/>
          </a:xfrm>
          <a:custGeom>
            <a:avLst/>
            <a:gdLst/>
            <a:ahLst/>
            <a:cxnLst/>
            <a:rect r="r" b="b" t="t" l="l"/>
            <a:pathLst>
              <a:path h="7177510" w="8794192">
                <a:moveTo>
                  <a:pt x="0" y="0"/>
                </a:moveTo>
                <a:lnTo>
                  <a:pt x="8794192" y="0"/>
                </a:lnTo>
                <a:lnTo>
                  <a:pt x="8794192" y="7177510"/>
                </a:lnTo>
                <a:lnTo>
                  <a:pt x="0" y="717751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9919314" y="713013"/>
            <a:ext cx="7581116" cy="1585860"/>
            <a:chOff x="0" y="0"/>
            <a:chExt cx="5719303" cy="119639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719303" cy="1196395"/>
            </a:xfrm>
            <a:custGeom>
              <a:avLst/>
              <a:gdLst/>
              <a:ahLst/>
              <a:cxnLst/>
              <a:rect r="r" b="b" t="t" l="l"/>
              <a:pathLst>
                <a:path h="1196395" w="5719303">
                  <a:moveTo>
                    <a:pt x="30636" y="0"/>
                  </a:moveTo>
                  <a:lnTo>
                    <a:pt x="5688666" y="0"/>
                  </a:lnTo>
                  <a:cubicBezTo>
                    <a:pt x="5705587" y="0"/>
                    <a:pt x="5719303" y="13716"/>
                    <a:pt x="5719303" y="30636"/>
                  </a:cubicBezTo>
                  <a:lnTo>
                    <a:pt x="5719303" y="1165759"/>
                  </a:lnTo>
                  <a:cubicBezTo>
                    <a:pt x="5719303" y="1182679"/>
                    <a:pt x="5705587" y="1196395"/>
                    <a:pt x="5688666" y="1196395"/>
                  </a:cubicBezTo>
                  <a:lnTo>
                    <a:pt x="30636" y="1196395"/>
                  </a:lnTo>
                  <a:cubicBezTo>
                    <a:pt x="22511" y="1196395"/>
                    <a:pt x="14719" y="1193168"/>
                    <a:pt x="8973" y="1187422"/>
                  </a:cubicBezTo>
                  <a:cubicBezTo>
                    <a:pt x="3228" y="1181677"/>
                    <a:pt x="0" y="1173884"/>
                    <a:pt x="0" y="1165759"/>
                  </a:cubicBezTo>
                  <a:lnTo>
                    <a:pt x="0" y="30636"/>
                  </a:lnTo>
                  <a:cubicBezTo>
                    <a:pt x="0" y="13716"/>
                    <a:pt x="13716" y="0"/>
                    <a:pt x="30636" y="0"/>
                  </a:cubicBezTo>
                  <a:close/>
                </a:path>
              </a:pathLst>
            </a:custGeom>
            <a:solidFill>
              <a:srgbClr val="FA643F"/>
            </a:solidFill>
            <a:ln cap="rnd">
              <a:noFill/>
              <a:prstDash val="sysDot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66675"/>
              <a:ext cx="5719303" cy="1263070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5040"/>
                </a:lnSpc>
              </a:pPr>
              <a:r>
                <a:rPr lang="en-US" sz="3600">
                  <a:solidFill>
                    <a:srgbClr val="FFFFFF"/>
                  </a:solidFill>
                  <a:latin typeface="Noto Sans T Chinese Bold"/>
                  <a:ea typeface="Noto Sans T Chinese Bold"/>
                  <a:cs typeface="Noto Sans T Chinese Bold"/>
                  <a:sym typeface="Noto Sans T Chinese Bold"/>
                </a:rPr>
                <a:t>e_pl怎麼那麼高啊 點點點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17597" y="5478500"/>
            <a:ext cx="4523384" cy="3765513"/>
            <a:chOff x="0" y="0"/>
            <a:chExt cx="700791" cy="58337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00791" cy="583376"/>
            </a:xfrm>
            <a:custGeom>
              <a:avLst/>
              <a:gdLst/>
              <a:ahLst/>
              <a:cxnLst/>
              <a:rect r="r" b="b" t="t" l="l"/>
              <a:pathLst>
                <a:path h="583376" w="700791">
                  <a:moveTo>
                    <a:pt x="0" y="0"/>
                  </a:moveTo>
                  <a:lnTo>
                    <a:pt x="700791" y="0"/>
                  </a:lnTo>
                  <a:lnTo>
                    <a:pt x="700791" y="583376"/>
                  </a:lnTo>
                  <a:lnTo>
                    <a:pt x="0" y="583376"/>
                  </a:lnTo>
                  <a:close/>
                </a:path>
              </a:pathLst>
            </a:custGeom>
            <a:solidFill>
              <a:srgbClr val="F1F1F1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700791" cy="6310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000000"/>
                  </a:solidFill>
                  <a:latin typeface="Noto Sans T Chinese Bold"/>
                  <a:ea typeface="Noto Sans T Chinese Bold"/>
                  <a:cs typeface="Noto Sans T Chinese Bold"/>
                  <a:sym typeface="Noto Sans T Chinese Bold"/>
                </a:rPr>
                <a:t>第 1 階段</a:t>
              </a:r>
            </a:p>
            <a:p>
              <a:pPr algn="ctr">
                <a:lnSpc>
                  <a:spcPts val="3499"/>
                </a:lnSpc>
              </a:pPr>
            </a:p>
            <a:p>
              <a:pPr algn="ctr">
                <a:lnSpc>
                  <a:spcPts val="2800"/>
                </a:lnSpc>
              </a:pPr>
              <a:r>
                <a:rPr lang="en-US" sz="2000">
                  <a:solidFill>
                    <a:srgbClr val="000000"/>
                  </a:solidFill>
                  <a:latin typeface="Noto Sans T Chinese Bold"/>
                  <a:ea typeface="Noto Sans T Chinese Bold"/>
                  <a:cs typeface="Noto Sans T Chinese Bold"/>
                  <a:sym typeface="Noto Sans T Chinese Bold"/>
                </a:rPr>
                <a:t>train_data_ads的分析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6882308" y="4644112"/>
            <a:ext cx="4523384" cy="4599901"/>
            <a:chOff x="0" y="0"/>
            <a:chExt cx="700791" cy="71264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700791" cy="712645"/>
            </a:xfrm>
            <a:custGeom>
              <a:avLst/>
              <a:gdLst/>
              <a:ahLst/>
              <a:cxnLst/>
              <a:rect r="r" b="b" t="t" l="l"/>
              <a:pathLst>
                <a:path h="712645" w="700791">
                  <a:moveTo>
                    <a:pt x="0" y="0"/>
                  </a:moveTo>
                  <a:lnTo>
                    <a:pt x="700791" y="0"/>
                  </a:lnTo>
                  <a:lnTo>
                    <a:pt x="700791" y="712645"/>
                  </a:lnTo>
                  <a:lnTo>
                    <a:pt x="0" y="712645"/>
                  </a:lnTo>
                  <a:close/>
                </a:path>
              </a:pathLst>
            </a:custGeom>
            <a:solidFill>
              <a:srgbClr val="F1F1F1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700791" cy="7602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000000"/>
                  </a:solidFill>
                  <a:latin typeface="Noto Sans T Chinese Bold"/>
                  <a:ea typeface="Noto Sans T Chinese Bold"/>
                  <a:cs typeface="Noto Sans T Chinese Bold"/>
                  <a:sym typeface="Noto Sans T Chinese Bold"/>
                </a:rPr>
                <a:t>第 2 階段</a:t>
              </a:r>
            </a:p>
            <a:p>
              <a:pPr algn="ctr">
                <a:lnSpc>
                  <a:spcPts val="3499"/>
                </a:lnSpc>
              </a:pPr>
            </a:p>
            <a:p>
              <a:pPr algn="ctr">
                <a:lnSpc>
                  <a:spcPts val="2800"/>
                </a:lnSpc>
              </a:pPr>
              <a:r>
                <a:rPr lang="en-US" sz="2000">
                  <a:solidFill>
                    <a:srgbClr val="000000"/>
                  </a:solidFill>
                  <a:latin typeface="Noto Sans T Chinese Bold"/>
                  <a:ea typeface="Noto Sans T Chinese Bold"/>
                  <a:cs typeface="Noto Sans T Chinese Bold"/>
                  <a:sym typeface="Noto Sans T Chinese Bold"/>
                </a:rPr>
                <a:t>train_data_feeds的拆分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2447019" y="3900469"/>
            <a:ext cx="4523384" cy="5343544"/>
            <a:chOff x="0" y="0"/>
            <a:chExt cx="700791" cy="82785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700791" cy="827855"/>
            </a:xfrm>
            <a:custGeom>
              <a:avLst/>
              <a:gdLst/>
              <a:ahLst/>
              <a:cxnLst/>
              <a:rect r="r" b="b" t="t" l="l"/>
              <a:pathLst>
                <a:path h="827855" w="700791">
                  <a:moveTo>
                    <a:pt x="0" y="0"/>
                  </a:moveTo>
                  <a:lnTo>
                    <a:pt x="700791" y="0"/>
                  </a:lnTo>
                  <a:lnTo>
                    <a:pt x="700791" y="827855"/>
                  </a:lnTo>
                  <a:lnTo>
                    <a:pt x="0" y="827855"/>
                  </a:lnTo>
                  <a:close/>
                </a:path>
              </a:pathLst>
            </a:custGeom>
            <a:solidFill>
              <a:srgbClr val="F1F1F1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700791" cy="8754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000000"/>
                  </a:solidFill>
                  <a:latin typeface="Noto Sans T Chinese Bold"/>
                  <a:ea typeface="Noto Sans T Chinese Bold"/>
                  <a:cs typeface="Noto Sans T Chinese Bold"/>
                  <a:sym typeface="Noto Sans T Chinese Bold"/>
                </a:rPr>
                <a:t>第 3 階段</a:t>
              </a:r>
            </a:p>
            <a:p>
              <a:pPr algn="ctr">
                <a:lnSpc>
                  <a:spcPts val="3499"/>
                </a:lnSpc>
              </a:pPr>
            </a:p>
            <a:p>
              <a:pPr algn="ctr">
                <a:lnSpc>
                  <a:spcPts val="2800"/>
                </a:lnSpc>
              </a:pPr>
              <a:r>
                <a:rPr lang="en-US" sz="2000">
                  <a:solidFill>
                    <a:srgbClr val="000000"/>
                  </a:solidFill>
                  <a:latin typeface="Noto Sans T Chinese Bold"/>
                  <a:ea typeface="Noto Sans T Chinese Bold"/>
                  <a:cs typeface="Noto Sans T Chinese Bold"/>
                  <a:sym typeface="Noto Sans T Chinese Bold"/>
                </a:rPr>
                <a:t>拆分資料的EDA</a:t>
              </a: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317597" y="1757938"/>
            <a:ext cx="8095492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399"/>
              </a:lnSpc>
              <a:spcBef>
                <a:spcPct val="0"/>
              </a:spcBef>
            </a:pPr>
            <a:r>
              <a:rPr lang="en-US" sz="6999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實施</a:t>
            </a:r>
          </a:p>
        </p:txBody>
      </p:sp>
      <p:sp>
        <p:nvSpPr>
          <p:cNvPr name="AutoShape 12" id="12"/>
          <p:cNvSpPr/>
          <p:nvPr/>
        </p:nvSpPr>
        <p:spPr>
          <a:xfrm rot="2091">
            <a:off x="1317590" y="9234488"/>
            <a:ext cx="15652809" cy="0"/>
          </a:xfrm>
          <a:prstGeom prst="line">
            <a:avLst/>
          </a:prstGeom>
          <a:ln cap="flat" w="19050">
            <a:solidFill>
              <a:srgbClr val="FA643F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50850" y="5953437"/>
            <a:ext cx="15386300" cy="3660177"/>
          </a:xfrm>
          <a:custGeom>
            <a:avLst/>
            <a:gdLst/>
            <a:ahLst/>
            <a:cxnLst/>
            <a:rect r="r" b="b" t="t" l="l"/>
            <a:pathLst>
              <a:path h="3660177" w="15386300">
                <a:moveTo>
                  <a:pt x="0" y="0"/>
                </a:moveTo>
                <a:lnTo>
                  <a:pt x="15386300" y="0"/>
                </a:lnTo>
                <a:lnTo>
                  <a:pt x="15386300" y="3660177"/>
                </a:lnTo>
                <a:lnTo>
                  <a:pt x="0" y="36601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50850" y="2115787"/>
            <a:ext cx="15386300" cy="3837650"/>
          </a:xfrm>
          <a:custGeom>
            <a:avLst/>
            <a:gdLst/>
            <a:ahLst/>
            <a:cxnLst/>
            <a:rect r="r" b="b" t="t" l="l"/>
            <a:pathLst>
              <a:path h="3837650" w="15386300">
                <a:moveTo>
                  <a:pt x="0" y="0"/>
                </a:moveTo>
                <a:lnTo>
                  <a:pt x="15386300" y="0"/>
                </a:lnTo>
                <a:lnTo>
                  <a:pt x="15386300" y="3837650"/>
                </a:lnTo>
                <a:lnTo>
                  <a:pt x="0" y="38376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3174495" y="140551"/>
            <a:ext cx="11939010" cy="1776298"/>
            <a:chOff x="0" y="0"/>
            <a:chExt cx="9006961" cy="134006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9006960" cy="1340065"/>
            </a:xfrm>
            <a:custGeom>
              <a:avLst/>
              <a:gdLst/>
              <a:ahLst/>
              <a:cxnLst/>
              <a:rect r="r" b="b" t="t" l="l"/>
              <a:pathLst>
                <a:path h="1340065" w="9006960">
                  <a:moveTo>
                    <a:pt x="19454" y="0"/>
                  </a:moveTo>
                  <a:lnTo>
                    <a:pt x="8987506" y="0"/>
                  </a:lnTo>
                  <a:cubicBezTo>
                    <a:pt x="8992666" y="0"/>
                    <a:pt x="8997614" y="2050"/>
                    <a:pt x="9001262" y="5698"/>
                  </a:cubicBezTo>
                  <a:cubicBezTo>
                    <a:pt x="9004911" y="9346"/>
                    <a:pt x="9006960" y="14294"/>
                    <a:pt x="9006960" y="19454"/>
                  </a:cubicBezTo>
                  <a:lnTo>
                    <a:pt x="9006960" y="1320611"/>
                  </a:lnTo>
                  <a:cubicBezTo>
                    <a:pt x="9006960" y="1331355"/>
                    <a:pt x="8998251" y="1340065"/>
                    <a:pt x="8987506" y="1340065"/>
                  </a:cubicBezTo>
                  <a:lnTo>
                    <a:pt x="19454" y="1340065"/>
                  </a:lnTo>
                  <a:cubicBezTo>
                    <a:pt x="8710" y="1340065"/>
                    <a:pt x="0" y="1331355"/>
                    <a:pt x="0" y="1320611"/>
                  </a:cubicBezTo>
                  <a:lnTo>
                    <a:pt x="0" y="19454"/>
                  </a:lnTo>
                  <a:cubicBezTo>
                    <a:pt x="0" y="8710"/>
                    <a:pt x="8710" y="0"/>
                    <a:pt x="19454" y="0"/>
                  </a:cubicBezTo>
                  <a:close/>
                </a:path>
              </a:pathLst>
            </a:custGeom>
            <a:solidFill>
              <a:srgbClr val="FA643F"/>
            </a:solidFill>
            <a:ln cap="rnd">
              <a:noFill/>
              <a:prstDash val="sysDot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66675"/>
              <a:ext cx="9006961" cy="1406740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5040"/>
                </a:lnSpc>
              </a:pPr>
              <a:r>
                <a:rPr lang="en-US" sz="3600">
                  <a:solidFill>
                    <a:srgbClr val="FFFFFF"/>
                  </a:solidFill>
                  <a:latin typeface="Noto Sans T Chinese Bold"/>
                  <a:ea typeface="Noto Sans T Chinese Bold"/>
                  <a:cs typeface="Noto Sans T Chinese Bold"/>
                  <a:sym typeface="Noto Sans T Chinese Bold"/>
                </a:rPr>
                <a:t>對這幾個參數都做統計檢定</a:t>
              </a:r>
            </a:p>
          </p:txBody>
        </p:sp>
      </p:grp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933875" y="6551574"/>
            <a:ext cx="12420251" cy="3541381"/>
          </a:xfrm>
          <a:custGeom>
            <a:avLst/>
            <a:gdLst/>
            <a:ahLst/>
            <a:cxnLst/>
            <a:rect r="r" b="b" t="t" l="l"/>
            <a:pathLst>
              <a:path h="3541381" w="12420251">
                <a:moveTo>
                  <a:pt x="0" y="0"/>
                </a:moveTo>
                <a:lnTo>
                  <a:pt x="12420250" y="0"/>
                </a:lnTo>
                <a:lnTo>
                  <a:pt x="12420250" y="3541381"/>
                </a:lnTo>
                <a:lnTo>
                  <a:pt x="0" y="35413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933875" y="2402361"/>
            <a:ext cx="12420251" cy="4149213"/>
          </a:xfrm>
          <a:custGeom>
            <a:avLst/>
            <a:gdLst/>
            <a:ahLst/>
            <a:cxnLst/>
            <a:rect r="r" b="b" t="t" l="l"/>
            <a:pathLst>
              <a:path h="4149213" w="12420251">
                <a:moveTo>
                  <a:pt x="0" y="0"/>
                </a:moveTo>
                <a:lnTo>
                  <a:pt x="12420250" y="0"/>
                </a:lnTo>
                <a:lnTo>
                  <a:pt x="12420250" y="4149213"/>
                </a:lnTo>
                <a:lnTo>
                  <a:pt x="0" y="41492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2882946" y="324687"/>
            <a:ext cx="12522108" cy="1776298"/>
            <a:chOff x="0" y="0"/>
            <a:chExt cx="9446858" cy="134006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9446858" cy="1340065"/>
            </a:xfrm>
            <a:custGeom>
              <a:avLst/>
              <a:gdLst/>
              <a:ahLst/>
              <a:cxnLst/>
              <a:rect r="r" b="b" t="t" l="l"/>
              <a:pathLst>
                <a:path h="1340065" w="9446858">
                  <a:moveTo>
                    <a:pt x="18548" y="0"/>
                  </a:moveTo>
                  <a:lnTo>
                    <a:pt x="9428311" y="0"/>
                  </a:lnTo>
                  <a:cubicBezTo>
                    <a:pt x="9438554" y="0"/>
                    <a:pt x="9446858" y="8304"/>
                    <a:pt x="9446858" y="18548"/>
                  </a:cubicBezTo>
                  <a:lnTo>
                    <a:pt x="9446858" y="1321517"/>
                  </a:lnTo>
                  <a:cubicBezTo>
                    <a:pt x="9446858" y="1326436"/>
                    <a:pt x="9444904" y="1331154"/>
                    <a:pt x="9441426" y="1334632"/>
                  </a:cubicBezTo>
                  <a:cubicBezTo>
                    <a:pt x="9437947" y="1338111"/>
                    <a:pt x="9433230" y="1340065"/>
                    <a:pt x="9428311" y="1340065"/>
                  </a:cubicBezTo>
                  <a:lnTo>
                    <a:pt x="18548" y="1340065"/>
                  </a:lnTo>
                  <a:cubicBezTo>
                    <a:pt x="8304" y="1340065"/>
                    <a:pt x="0" y="1331761"/>
                    <a:pt x="0" y="1321517"/>
                  </a:cubicBezTo>
                  <a:lnTo>
                    <a:pt x="0" y="18548"/>
                  </a:lnTo>
                  <a:cubicBezTo>
                    <a:pt x="0" y="13629"/>
                    <a:pt x="1954" y="8911"/>
                    <a:pt x="5433" y="5433"/>
                  </a:cubicBezTo>
                  <a:cubicBezTo>
                    <a:pt x="8911" y="1954"/>
                    <a:pt x="13629" y="0"/>
                    <a:pt x="18548" y="0"/>
                  </a:cubicBezTo>
                  <a:close/>
                </a:path>
              </a:pathLst>
            </a:custGeom>
            <a:solidFill>
              <a:srgbClr val="FA643F"/>
            </a:solidFill>
            <a:ln cap="rnd">
              <a:noFill/>
              <a:prstDash val="sysDot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66675"/>
              <a:ext cx="9446858" cy="1406740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5040"/>
                </a:lnSpc>
              </a:pPr>
              <a:r>
                <a:rPr lang="en-US" sz="3600">
                  <a:solidFill>
                    <a:srgbClr val="FFFFFF"/>
                  </a:solidFill>
                  <a:latin typeface="Noto Sans T Chinese Bold"/>
                  <a:ea typeface="Noto Sans T Chinese Bold"/>
                  <a:cs typeface="Noto Sans T Chinese Bold"/>
                  <a:sym typeface="Noto Sans T Chinese Bold"/>
                </a:rPr>
                <a:t>做完欠採樣後再跑一次檢定</a:t>
              </a:r>
            </a:p>
          </p:txBody>
        </p:sp>
      </p:grp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028700" y="1028700"/>
            <a:ext cx="16230600" cy="8229600"/>
          </a:xfrm>
          <a:prstGeom prst="rect">
            <a:avLst/>
          </a:prstGeom>
          <a:solidFill>
            <a:srgbClr val="F1F1F1"/>
          </a:solidFill>
        </p:spPr>
      </p:sp>
      <p:grpSp>
        <p:nvGrpSpPr>
          <p:cNvPr name="Group 3" id="3"/>
          <p:cNvGrpSpPr/>
          <p:nvPr/>
        </p:nvGrpSpPr>
        <p:grpSpPr>
          <a:xfrm rot="0">
            <a:off x="2906841" y="3311853"/>
            <a:ext cx="12474317" cy="3663294"/>
            <a:chOff x="0" y="0"/>
            <a:chExt cx="16632423" cy="4884392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10" y="1148141"/>
              <a:ext cx="16632404" cy="18383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10800"/>
                </a:lnSpc>
                <a:spcBef>
                  <a:spcPct val="0"/>
                </a:spcBef>
              </a:pPr>
              <a:r>
                <a:rPr lang="en-US" sz="9000">
                  <a:solidFill>
                    <a:srgbClr val="000000"/>
                  </a:solidFill>
                  <a:latin typeface="Noto Sans T Chinese Bold"/>
                  <a:ea typeface="Noto Sans T Chinese Bold"/>
                  <a:cs typeface="Noto Sans T Chinese Bold"/>
                  <a:sym typeface="Noto Sans T Chinese Bold"/>
                </a:rPr>
                <a:t>謝謝!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7767066" y="19050"/>
              <a:ext cx="1098291" cy="4804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749"/>
                </a:lnSpc>
              </a:pP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5" y="4293207"/>
              <a:ext cx="16632413" cy="59118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79"/>
                </a:lnSpc>
              </a:pPr>
            </a:p>
          </p:txBody>
        </p:sp>
        <p:sp>
          <p:nvSpPr>
            <p:cNvPr name="AutoShape 7" id="7"/>
            <p:cNvSpPr/>
            <p:nvPr/>
          </p:nvSpPr>
          <p:spPr>
            <a:xfrm>
              <a:off x="10" y="3657299"/>
              <a:ext cx="16632404" cy="12700"/>
            </a:xfrm>
            <a:prstGeom prst="line">
              <a:avLst/>
            </a:prstGeom>
            <a:ln cap="flat" w="25400">
              <a:solidFill>
                <a:srgbClr val="FA643F"/>
              </a:solidFill>
              <a:prstDash val="solid"/>
              <a:headEnd type="none" len="sm" w="sm"/>
              <a:tailEnd type="none" len="sm" w="sm"/>
            </a:ln>
          </p:spPr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37095" y="2588482"/>
            <a:ext cx="9158719" cy="6669818"/>
          </a:xfrm>
          <a:custGeom>
            <a:avLst/>
            <a:gdLst/>
            <a:ahLst/>
            <a:cxnLst/>
            <a:rect r="r" b="b" t="t" l="l"/>
            <a:pathLst>
              <a:path h="6669818" w="9158719">
                <a:moveTo>
                  <a:pt x="0" y="0"/>
                </a:moveTo>
                <a:lnTo>
                  <a:pt x="9158719" y="0"/>
                </a:lnTo>
                <a:lnTo>
                  <a:pt x="9158719" y="6669818"/>
                </a:lnTo>
                <a:lnTo>
                  <a:pt x="0" y="66698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096239" y="2026256"/>
            <a:ext cx="3945841" cy="7232044"/>
          </a:xfrm>
          <a:custGeom>
            <a:avLst/>
            <a:gdLst/>
            <a:ahLst/>
            <a:cxnLst/>
            <a:rect r="r" b="b" t="t" l="l"/>
            <a:pathLst>
              <a:path h="7232044" w="3945841">
                <a:moveTo>
                  <a:pt x="0" y="0"/>
                </a:moveTo>
                <a:lnTo>
                  <a:pt x="3945842" y="0"/>
                </a:lnTo>
                <a:lnTo>
                  <a:pt x="3945842" y="7232044"/>
                </a:lnTo>
                <a:lnTo>
                  <a:pt x="0" y="72320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642506" y="2026256"/>
            <a:ext cx="4025719" cy="7232044"/>
          </a:xfrm>
          <a:custGeom>
            <a:avLst/>
            <a:gdLst/>
            <a:ahLst/>
            <a:cxnLst/>
            <a:rect r="r" b="b" t="t" l="l"/>
            <a:pathLst>
              <a:path h="7232044" w="4025719">
                <a:moveTo>
                  <a:pt x="0" y="0"/>
                </a:moveTo>
                <a:lnTo>
                  <a:pt x="4025719" y="0"/>
                </a:lnTo>
                <a:lnTo>
                  <a:pt x="4025719" y="7232044"/>
                </a:lnTo>
                <a:lnTo>
                  <a:pt x="0" y="723204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191137" y="402004"/>
            <a:ext cx="6756617" cy="1776298"/>
            <a:chOff x="0" y="0"/>
            <a:chExt cx="5097289" cy="134006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097289" cy="1340065"/>
            </a:xfrm>
            <a:custGeom>
              <a:avLst/>
              <a:gdLst/>
              <a:ahLst/>
              <a:cxnLst/>
              <a:rect r="r" b="b" t="t" l="l"/>
              <a:pathLst>
                <a:path h="1340065" w="5097289">
                  <a:moveTo>
                    <a:pt x="34375" y="0"/>
                  </a:moveTo>
                  <a:lnTo>
                    <a:pt x="5062914" y="0"/>
                  </a:lnTo>
                  <a:cubicBezTo>
                    <a:pt x="5072031" y="0"/>
                    <a:pt x="5080774" y="3622"/>
                    <a:pt x="5087221" y="10068"/>
                  </a:cubicBezTo>
                  <a:cubicBezTo>
                    <a:pt x="5093667" y="16515"/>
                    <a:pt x="5097289" y="25258"/>
                    <a:pt x="5097289" y="34375"/>
                  </a:cubicBezTo>
                  <a:lnTo>
                    <a:pt x="5097289" y="1305690"/>
                  </a:lnTo>
                  <a:cubicBezTo>
                    <a:pt x="5097289" y="1314807"/>
                    <a:pt x="5093667" y="1323550"/>
                    <a:pt x="5087221" y="1329997"/>
                  </a:cubicBezTo>
                  <a:cubicBezTo>
                    <a:pt x="5080774" y="1336443"/>
                    <a:pt x="5072031" y="1340065"/>
                    <a:pt x="5062914" y="1340065"/>
                  </a:cubicBezTo>
                  <a:lnTo>
                    <a:pt x="34375" y="1340065"/>
                  </a:lnTo>
                  <a:cubicBezTo>
                    <a:pt x="25258" y="1340065"/>
                    <a:pt x="16515" y="1336443"/>
                    <a:pt x="10068" y="1329997"/>
                  </a:cubicBezTo>
                  <a:cubicBezTo>
                    <a:pt x="3622" y="1323550"/>
                    <a:pt x="0" y="1314807"/>
                    <a:pt x="0" y="1305690"/>
                  </a:cubicBezTo>
                  <a:lnTo>
                    <a:pt x="0" y="34375"/>
                  </a:lnTo>
                  <a:cubicBezTo>
                    <a:pt x="0" y="25258"/>
                    <a:pt x="3622" y="16515"/>
                    <a:pt x="10068" y="10068"/>
                  </a:cubicBezTo>
                  <a:cubicBezTo>
                    <a:pt x="16515" y="3622"/>
                    <a:pt x="25258" y="0"/>
                    <a:pt x="34375" y="0"/>
                  </a:cubicBezTo>
                  <a:close/>
                </a:path>
              </a:pathLst>
            </a:custGeom>
            <a:solidFill>
              <a:srgbClr val="FA643F"/>
            </a:solidFill>
            <a:ln cap="rnd">
              <a:noFill/>
              <a:prstDash val="sysDot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66675"/>
              <a:ext cx="5097289" cy="1406740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l">
                <a:lnSpc>
                  <a:spcPts val="5040"/>
                </a:lnSpc>
              </a:pPr>
              <a:r>
                <a:rPr lang="en-US" sz="3600">
                  <a:solidFill>
                    <a:srgbClr val="FFFFFF"/>
                  </a:solidFill>
                  <a:latin typeface="Noto Sans T Chinese Bold"/>
                  <a:ea typeface="Noto Sans T Chinese Bold"/>
                  <a:cs typeface="Noto Sans T Chinese Bold"/>
                  <a:sym typeface="Noto Sans T Chinese Bold"/>
                </a:rPr>
                <a:t>Glimpse the train_data_ads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531394"/>
            <a:ext cx="5744569" cy="7616873"/>
          </a:xfrm>
          <a:custGeom>
            <a:avLst/>
            <a:gdLst/>
            <a:ahLst/>
            <a:cxnLst/>
            <a:rect r="r" b="b" t="t" l="l"/>
            <a:pathLst>
              <a:path h="7616873" w="5744569">
                <a:moveTo>
                  <a:pt x="0" y="0"/>
                </a:moveTo>
                <a:lnTo>
                  <a:pt x="5744569" y="0"/>
                </a:lnTo>
                <a:lnTo>
                  <a:pt x="5744569" y="7616874"/>
                </a:lnTo>
                <a:lnTo>
                  <a:pt x="0" y="76168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8148268"/>
            <a:ext cx="5744569" cy="1768648"/>
          </a:xfrm>
          <a:custGeom>
            <a:avLst/>
            <a:gdLst/>
            <a:ahLst/>
            <a:cxnLst/>
            <a:rect r="r" b="b" t="t" l="l"/>
            <a:pathLst>
              <a:path h="1768648" w="5744569">
                <a:moveTo>
                  <a:pt x="0" y="0"/>
                </a:moveTo>
                <a:lnTo>
                  <a:pt x="5744569" y="0"/>
                </a:lnTo>
                <a:lnTo>
                  <a:pt x="5744569" y="1768648"/>
                </a:lnTo>
                <a:lnTo>
                  <a:pt x="0" y="17686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510465" y="786636"/>
            <a:ext cx="6227042" cy="9130280"/>
          </a:xfrm>
          <a:custGeom>
            <a:avLst/>
            <a:gdLst/>
            <a:ahLst/>
            <a:cxnLst/>
            <a:rect r="r" b="b" t="t" l="l"/>
            <a:pathLst>
              <a:path h="9130280" w="6227042">
                <a:moveTo>
                  <a:pt x="0" y="0"/>
                </a:moveTo>
                <a:lnTo>
                  <a:pt x="6227042" y="0"/>
                </a:lnTo>
                <a:lnTo>
                  <a:pt x="6227042" y="9130280"/>
                </a:lnTo>
                <a:lnTo>
                  <a:pt x="0" y="91302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514" b="-12012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7187110" y="3186610"/>
            <a:ext cx="3913781" cy="3913781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FA643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155575"/>
              <a:ext cx="711200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FFFFFF"/>
                  </a:solidFill>
                  <a:latin typeface="Noto Sans T Chinese Bold"/>
                  <a:ea typeface="Noto Sans T Chinese Bold"/>
                  <a:cs typeface="Noto Sans T Chinese Bold"/>
                  <a:sym typeface="Noto Sans T Chinese Bold"/>
                </a:rPr>
                <a:t>離散做直方</a:t>
              </a:r>
            </a:p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FFFFFF"/>
                  </a:solidFill>
                  <a:latin typeface="Noto Sans T Chinese Bold"/>
                  <a:ea typeface="Noto Sans T Chinese Bold"/>
                  <a:cs typeface="Noto Sans T Chinese Bold"/>
                  <a:sym typeface="Noto Sans T Chinese Bold"/>
                </a:rPr>
                <a:t>連續做密度曲線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23220" y="650659"/>
            <a:ext cx="8520780" cy="8985681"/>
          </a:xfrm>
          <a:custGeom>
            <a:avLst/>
            <a:gdLst/>
            <a:ahLst/>
            <a:cxnLst/>
            <a:rect r="r" b="b" t="t" l="l"/>
            <a:pathLst>
              <a:path h="8985681" w="8520780">
                <a:moveTo>
                  <a:pt x="0" y="0"/>
                </a:moveTo>
                <a:lnTo>
                  <a:pt x="8520780" y="0"/>
                </a:lnTo>
                <a:lnTo>
                  <a:pt x="8520780" y="8985682"/>
                </a:lnTo>
                <a:lnTo>
                  <a:pt x="0" y="898568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688615" y="2583174"/>
            <a:ext cx="5707009" cy="7349514"/>
          </a:xfrm>
          <a:custGeom>
            <a:avLst/>
            <a:gdLst/>
            <a:ahLst/>
            <a:cxnLst/>
            <a:rect r="r" b="b" t="t" l="l"/>
            <a:pathLst>
              <a:path h="7349514" w="5707009">
                <a:moveTo>
                  <a:pt x="0" y="0"/>
                </a:moveTo>
                <a:lnTo>
                  <a:pt x="5707009" y="0"/>
                </a:lnTo>
                <a:lnTo>
                  <a:pt x="5707009" y="7349514"/>
                </a:lnTo>
                <a:lnTo>
                  <a:pt x="0" y="73495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139807" y="650659"/>
            <a:ext cx="6804625" cy="1776298"/>
            <a:chOff x="0" y="0"/>
            <a:chExt cx="5133507" cy="134006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133507" cy="1340065"/>
            </a:xfrm>
            <a:custGeom>
              <a:avLst/>
              <a:gdLst/>
              <a:ahLst/>
              <a:cxnLst/>
              <a:rect r="r" b="b" t="t" l="l"/>
              <a:pathLst>
                <a:path h="1340065" w="5133507">
                  <a:moveTo>
                    <a:pt x="34132" y="0"/>
                  </a:moveTo>
                  <a:lnTo>
                    <a:pt x="5099374" y="0"/>
                  </a:lnTo>
                  <a:cubicBezTo>
                    <a:pt x="5108427" y="0"/>
                    <a:pt x="5117109" y="3596"/>
                    <a:pt x="5123510" y="9997"/>
                  </a:cubicBezTo>
                  <a:cubicBezTo>
                    <a:pt x="5129911" y="16398"/>
                    <a:pt x="5133507" y="25080"/>
                    <a:pt x="5133507" y="34132"/>
                  </a:cubicBezTo>
                  <a:lnTo>
                    <a:pt x="5133507" y="1305933"/>
                  </a:lnTo>
                  <a:cubicBezTo>
                    <a:pt x="5133507" y="1324783"/>
                    <a:pt x="5118225" y="1340065"/>
                    <a:pt x="5099374" y="1340065"/>
                  </a:cubicBezTo>
                  <a:lnTo>
                    <a:pt x="34132" y="1340065"/>
                  </a:lnTo>
                  <a:cubicBezTo>
                    <a:pt x="15282" y="1340065"/>
                    <a:pt x="0" y="1324783"/>
                    <a:pt x="0" y="1305933"/>
                  </a:cubicBezTo>
                  <a:lnTo>
                    <a:pt x="0" y="34132"/>
                  </a:lnTo>
                  <a:cubicBezTo>
                    <a:pt x="0" y="15282"/>
                    <a:pt x="15282" y="0"/>
                    <a:pt x="34132" y="0"/>
                  </a:cubicBezTo>
                  <a:close/>
                </a:path>
              </a:pathLst>
            </a:custGeom>
            <a:solidFill>
              <a:srgbClr val="FA643F"/>
            </a:solidFill>
            <a:ln cap="rnd">
              <a:noFill/>
              <a:prstDash val="sysDot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66675"/>
              <a:ext cx="5133507" cy="1406740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5040"/>
                </a:lnSpc>
              </a:pPr>
              <a:r>
                <a:rPr lang="en-US" sz="3600">
                  <a:solidFill>
                    <a:srgbClr val="FFFFFF"/>
                  </a:solidFill>
                  <a:latin typeface="Noto Sans T Chinese Bold"/>
                  <a:ea typeface="Noto Sans T Chinese Bold"/>
                  <a:cs typeface="Noto Sans T Chinese Bold"/>
                  <a:sym typeface="Noto Sans T Chinese Bold"/>
                </a:rPr>
                <a:t>觀察到高相關性進行VIF檢查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197984" y="65388"/>
            <a:ext cx="13892031" cy="10156223"/>
          </a:xfrm>
          <a:custGeom>
            <a:avLst/>
            <a:gdLst/>
            <a:ahLst/>
            <a:cxnLst/>
            <a:rect r="r" b="b" t="t" l="l"/>
            <a:pathLst>
              <a:path h="10156223" w="13892031">
                <a:moveTo>
                  <a:pt x="0" y="0"/>
                </a:moveTo>
                <a:lnTo>
                  <a:pt x="13892032" y="0"/>
                </a:lnTo>
                <a:lnTo>
                  <a:pt x="13892032" y="10156224"/>
                </a:lnTo>
                <a:lnTo>
                  <a:pt x="0" y="101562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853543" y="0"/>
            <a:ext cx="6256852" cy="10287000"/>
          </a:xfrm>
          <a:custGeom>
            <a:avLst/>
            <a:gdLst/>
            <a:ahLst/>
            <a:cxnLst/>
            <a:rect r="r" b="b" t="t" l="l"/>
            <a:pathLst>
              <a:path h="10287000" w="6256852">
                <a:moveTo>
                  <a:pt x="0" y="0"/>
                </a:moveTo>
                <a:lnTo>
                  <a:pt x="6256852" y="0"/>
                </a:lnTo>
                <a:lnTo>
                  <a:pt x="6256852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715679" y="2596416"/>
            <a:ext cx="9041250" cy="5880575"/>
          </a:xfrm>
          <a:custGeom>
            <a:avLst/>
            <a:gdLst/>
            <a:ahLst/>
            <a:cxnLst/>
            <a:rect r="r" b="b" t="t" l="l"/>
            <a:pathLst>
              <a:path h="5880575" w="9041250">
                <a:moveTo>
                  <a:pt x="0" y="0"/>
                </a:moveTo>
                <a:lnTo>
                  <a:pt x="9041250" y="0"/>
                </a:lnTo>
                <a:lnTo>
                  <a:pt x="9041250" y="5880575"/>
                </a:lnTo>
                <a:lnTo>
                  <a:pt x="0" y="588057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715679" y="1538623"/>
            <a:ext cx="9153031" cy="783650"/>
          </a:xfrm>
          <a:custGeom>
            <a:avLst/>
            <a:gdLst/>
            <a:ahLst/>
            <a:cxnLst/>
            <a:rect r="r" b="b" t="t" l="l"/>
            <a:pathLst>
              <a:path h="783650" w="9153031">
                <a:moveTo>
                  <a:pt x="0" y="0"/>
                </a:moveTo>
                <a:lnTo>
                  <a:pt x="9153031" y="0"/>
                </a:lnTo>
                <a:lnTo>
                  <a:pt x="9153031" y="783650"/>
                </a:lnTo>
                <a:lnTo>
                  <a:pt x="0" y="7836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788455" y="2379752"/>
            <a:ext cx="12711089" cy="7681130"/>
          </a:xfrm>
          <a:custGeom>
            <a:avLst/>
            <a:gdLst/>
            <a:ahLst/>
            <a:cxnLst/>
            <a:rect r="r" b="b" t="t" l="l"/>
            <a:pathLst>
              <a:path h="7681130" w="12711089">
                <a:moveTo>
                  <a:pt x="0" y="0"/>
                </a:moveTo>
                <a:lnTo>
                  <a:pt x="12711090" y="0"/>
                </a:lnTo>
                <a:lnTo>
                  <a:pt x="12711090" y="7681130"/>
                </a:lnTo>
                <a:lnTo>
                  <a:pt x="0" y="76811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577315" y="403826"/>
            <a:ext cx="7133369" cy="1776298"/>
            <a:chOff x="0" y="0"/>
            <a:chExt cx="5381516" cy="134006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381516" cy="1340065"/>
            </a:xfrm>
            <a:custGeom>
              <a:avLst/>
              <a:gdLst/>
              <a:ahLst/>
              <a:cxnLst/>
              <a:rect r="r" b="b" t="t" l="l"/>
              <a:pathLst>
                <a:path h="1340065" w="5381516">
                  <a:moveTo>
                    <a:pt x="32559" y="0"/>
                  </a:moveTo>
                  <a:lnTo>
                    <a:pt x="5348957" y="0"/>
                  </a:lnTo>
                  <a:cubicBezTo>
                    <a:pt x="5366939" y="0"/>
                    <a:pt x="5381516" y="14577"/>
                    <a:pt x="5381516" y="32559"/>
                  </a:cubicBezTo>
                  <a:lnTo>
                    <a:pt x="5381516" y="1307506"/>
                  </a:lnTo>
                  <a:cubicBezTo>
                    <a:pt x="5381516" y="1325488"/>
                    <a:pt x="5366939" y="1340065"/>
                    <a:pt x="5348957" y="1340065"/>
                  </a:cubicBezTo>
                  <a:lnTo>
                    <a:pt x="32559" y="1340065"/>
                  </a:lnTo>
                  <a:cubicBezTo>
                    <a:pt x="14577" y="1340065"/>
                    <a:pt x="0" y="1325488"/>
                    <a:pt x="0" y="1307506"/>
                  </a:cubicBezTo>
                  <a:lnTo>
                    <a:pt x="0" y="32559"/>
                  </a:lnTo>
                  <a:cubicBezTo>
                    <a:pt x="0" y="14577"/>
                    <a:pt x="14577" y="0"/>
                    <a:pt x="32559" y="0"/>
                  </a:cubicBezTo>
                  <a:close/>
                </a:path>
              </a:pathLst>
            </a:custGeom>
            <a:solidFill>
              <a:srgbClr val="FA643F"/>
            </a:solidFill>
            <a:ln cap="rnd">
              <a:noFill/>
              <a:prstDash val="sysDot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66675"/>
              <a:ext cx="5381516" cy="1406740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l">
                <a:lnSpc>
                  <a:spcPts val="5040"/>
                </a:lnSpc>
              </a:pPr>
              <a:r>
                <a:rPr lang="en-US" sz="3600">
                  <a:solidFill>
                    <a:srgbClr val="FFFFFF"/>
                  </a:solidFill>
                  <a:latin typeface="Noto Sans T Chinese Bold"/>
                  <a:ea typeface="Noto Sans T Chinese Bold"/>
                  <a:cs typeface="Noto Sans T Chinese Bold"/>
                  <a:sym typeface="Noto Sans T Chinese Bold"/>
                </a:rPr>
                <a:t>Glimpse the train_data_feeds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460297" y="662677"/>
            <a:ext cx="12827703" cy="8961646"/>
          </a:xfrm>
          <a:custGeom>
            <a:avLst/>
            <a:gdLst/>
            <a:ahLst/>
            <a:cxnLst/>
            <a:rect r="r" b="b" t="t" l="l"/>
            <a:pathLst>
              <a:path h="8961646" w="12827703">
                <a:moveTo>
                  <a:pt x="0" y="0"/>
                </a:moveTo>
                <a:lnTo>
                  <a:pt x="12827703" y="0"/>
                </a:lnTo>
                <a:lnTo>
                  <a:pt x="12827703" y="8961646"/>
                </a:lnTo>
                <a:lnTo>
                  <a:pt x="0" y="89616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765380"/>
            <a:ext cx="4069428" cy="8756239"/>
            <a:chOff x="0" y="0"/>
            <a:chExt cx="3070035" cy="66058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070035" cy="6605832"/>
            </a:xfrm>
            <a:custGeom>
              <a:avLst/>
              <a:gdLst/>
              <a:ahLst/>
              <a:cxnLst/>
              <a:rect r="r" b="b" t="t" l="l"/>
              <a:pathLst>
                <a:path h="6605832" w="3070035">
                  <a:moveTo>
                    <a:pt x="57074" y="0"/>
                  </a:moveTo>
                  <a:lnTo>
                    <a:pt x="3012961" y="0"/>
                  </a:lnTo>
                  <a:cubicBezTo>
                    <a:pt x="3028098" y="0"/>
                    <a:pt x="3042615" y="6013"/>
                    <a:pt x="3053318" y="16717"/>
                  </a:cubicBezTo>
                  <a:cubicBezTo>
                    <a:pt x="3064022" y="27420"/>
                    <a:pt x="3070035" y="41937"/>
                    <a:pt x="3070035" y="57074"/>
                  </a:cubicBezTo>
                  <a:lnTo>
                    <a:pt x="3070035" y="6548758"/>
                  </a:lnTo>
                  <a:cubicBezTo>
                    <a:pt x="3070035" y="6580280"/>
                    <a:pt x="3044482" y="6605832"/>
                    <a:pt x="3012961" y="6605832"/>
                  </a:cubicBezTo>
                  <a:lnTo>
                    <a:pt x="57074" y="6605832"/>
                  </a:lnTo>
                  <a:cubicBezTo>
                    <a:pt x="25553" y="6605832"/>
                    <a:pt x="0" y="6580280"/>
                    <a:pt x="0" y="6548758"/>
                  </a:cubicBezTo>
                  <a:lnTo>
                    <a:pt x="0" y="57074"/>
                  </a:lnTo>
                  <a:cubicBezTo>
                    <a:pt x="0" y="25553"/>
                    <a:pt x="25553" y="0"/>
                    <a:pt x="57074" y="0"/>
                  </a:cubicBezTo>
                  <a:close/>
                </a:path>
              </a:pathLst>
            </a:custGeom>
            <a:solidFill>
              <a:srgbClr val="FA643F"/>
            </a:solidFill>
            <a:ln cap="rnd">
              <a:noFill/>
              <a:prstDash val="sysDot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66675"/>
              <a:ext cx="3070035" cy="6672508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l">
                <a:lnSpc>
                  <a:spcPts val="5040"/>
                </a:lnSpc>
              </a:pPr>
              <a:r>
                <a:rPr lang="en-US" sz="3600">
                  <a:solidFill>
                    <a:srgbClr val="FFFFFF"/>
                  </a:solidFill>
                  <a:latin typeface="Noto Sans T Chinese"/>
                  <a:ea typeface="Noto Sans T Chinese"/>
                  <a:cs typeface="Noto Sans T Chinese"/>
                  <a:sym typeface="Noto Sans T Chinese"/>
                </a:rPr>
                <a:t>找出兩筆資料中的unique id並在feeds中進行觀察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DAGKn123Mww</dc:identifier>
  <dcterms:modified xsi:type="dcterms:W3CDTF">2011-08-01T06:04:30Z</dcterms:modified>
  <cp:revision>1</cp:revision>
  <dc:title>潛在客戶分析</dc:title>
</cp:coreProperties>
</file>